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89" r:id="rId21"/>
    <p:sldId id="274" r:id="rId22"/>
    <p:sldId id="275" r:id="rId23"/>
    <p:sldId id="276" r:id="rId24"/>
    <p:sldId id="277" r:id="rId25"/>
    <p:sldId id="282" r:id="rId26"/>
    <p:sldId id="278" r:id="rId27"/>
    <p:sldId id="280" r:id="rId28"/>
    <p:sldId id="281" r:id="rId29"/>
    <p:sldId id="285" r:id="rId30"/>
    <p:sldId id="279" r:id="rId31"/>
    <p:sldId id="286" r:id="rId32"/>
    <p:sldId id="288" r:id="rId33"/>
    <p:sldId id="283" r:id="rId34"/>
    <p:sldId id="284" r:id="rId35"/>
  </p:sldIdLst>
  <p:sldSz cx="12192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28" name="PlaceHolder 2"/>
          <p:cNvSpPr>
            <a:spLocks noGrp="1"/>
          </p:cNvSpPr>
          <p:nvPr>
            <p:ph type="body"/>
          </p:nvPr>
        </p:nvSpPr>
        <p:spPr>
          <a:xfrm>
            <a:off x="609480" y="1604520"/>
            <a:ext cx="109724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29" name="PlaceHolder 3"/>
          <p:cNvSpPr>
            <a:spLocks noGrp="1"/>
          </p:cNvSpPr>
          <p:nvPr>
            <p:ph type="body"/>
          </p:nvPr>
        </p:nvSpPr>
        <p:spPr>
          <a:xfrm>
            <a:off x="609480" y="3682080"/>
            <a:ext cx="1097244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33"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34" name="PlaceHolder 5"/>
          <p:cNvSpPr>
            <a:spLocks noGrp="1"/>
          </p:cNvSpPr>
          <p:nvPr>
            <p:ph type="body"/>
          </p:nvPr>
        </p:nvSpPr>
        <p:spPr>
          <a:xfrm>
            <a:off x="6231960" y="368208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36" name="PlaceHolder 2"/>
          <p:cNvSpPr>
            <a:spLocks noGrp="1"/>
          </p:cNvSpPr>
          <p:nvPr>
            <p:ph type="body"/>
          </p:nvPr>
        </p:nvSpPr>
        <p:spPr>
          <a:xfrm>
            <a:off x="609480" y="160452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37" name="PlaceHolder 3"/>
          <p:cNvSpPr>
            <a:spLocks noGrp="1"/>
          </p:cNvSpPr>
          <p:nvPr>
            <p:ph type="body"/>
          </p:nvPr>
        </p:nvSpPr>
        <p:spPr>
          <a:xfrm>
            <a:off x="4319640" y="160452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38" name="PlaceHolder 4"/>
          <p:cNvSpPr>
            <a:spLocks noGrp="1"/>
          </p:cNvSpPr>
          <p:nvPr>
            <p:ph type="body"/>
          </p:nvPr>
        </p:nvSpPr>
        <p:spPr>
          <a:xfrm>
            <a:off x="8029800" y="160452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39" name="PlaceHolder 5"/>
          <p:cNvSpPr>
            <a:spLocks noGrp="1"/>
          </p:cNvSpPr>
          <p:nvPr>
            <p:ph type="body"/>
          </p:nvPr>
        </p:nvSpPr>
        <p:spPr>
          <a:xfrm>
            <a:off x="609480" y="368208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40" name="PlaceHolder 6"/>
          <p:cNvSpPr>
            <a:spLocks noGrp="1"/>
          </p:cNvSpPr>
          <p:nvPr>
            <p:ph type="body"/>
          </p:nvPr>
        </p:nvSpPr>
        <p:spPr>
          <a:xfrm>
            <a:off x="4319640" y="368208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41" name="PlaceHolder 7"/>
          <p:cNvSpPr>
            <a:spLocks noGrp="1"/>
          </p:cNvSpPr>
          <p:nvPr>
            <p:ph type="body"/>
          </p:nvPr>
        </p:nvSpPr>
        <p:spPr>
          <a:xfrm>
            <a:off x="8029800" y="368208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49" name="PlaceHolder 2"/>
          <p:cNvSpPr>
            <a:spLocks noGrp="1"/>
          </p:cNvSpPr>
          <p:nvPr>
            <p:ph type="subTitle"/>
          </p:nvPr>
        </p:nvSpPr>
        <p:spPr>
          <a:xfrm>
            <a:off x="609480" y="1604520"/>
            <a:ext cx="109724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51" name="PlaceHolder 2"/>
          <p:cNvSpPr>
            <a:spLocks noGrp="1"/>
          </p:cNvSpPr>
          <p:nvPr>
            <p:ph type="body"/>
          </p:nvPr>
        </p:nvSpPr>
        <p:spPr>
          <a:xfrm>
            <a:off x="609480" y="1604520"/>
            <a:ext cx="10972440" cy="397728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53"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2895480" y="764280"/>
            <a:ext cx="8610120" cy="59936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59"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60"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7" name="PlaceHolder 2"/>
          <p:cNvSpPr>
            <a:spLocks noGrp="1"/>
          </p:cNvSpPr>
          <p:nvPr>
            <p:ph type="subTitle"/>
          </p:nvPr>
        </p:nvSpPr>
        <p:spPr>
          <a:xfrm>
            <a:off x="609480" y="1604520"/>
            <a:ext cx="10972440" cy="397728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64" name="PlaceHolder 4"/>
          <p:cNvSpPr>
            <a:spLocks noGrp="1"/>
          </p:cNvSpPr>
          <p:nvPr>
            <p:ph type="body"/>
          </p:nvPr>
        </p:nvSpPr>
        <p:spPr>
          <a:xfrm>
            <a:off x="6231960" y="368208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67"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68" name="PlaceHolder 4"/>
          <p:cNvSpPr>
            <a:spLocks noGrp="1"/>
          </p:cNvSpPr>
          <p:nvPr>
            <p:ph type="body"/>
          </p:nvPr>
        </p:nvSpPr>
        <p:spPr>
          <a:xfrm>
            <a:off x="609480" y="3682080"/>
            <a:ext cx="1097244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70" name="PlaceHolder 2"/>
          <p:cNvSpPr>
            <a:spLocks noGrp="1"/>
          </p:cNvSpPr>
          <p:nvPr>
            <p:ph type="body"/>
          </p:nvPr>
        </p:nvSpPr>
        <p:spPr>
          <a:xfrm>
            <a:off x="609480" y="1604520"/>
            <a:ext cx="109724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71" name="PlaceHolder 3"/>
          <p:cNvSpPr>
            <a:spLocks noGrp="1"/>
          </p:cNvSpPr>
          <p:nvPr>
            <p:ph type="body"/>
          </p:nvPr>
        </p:nvSpPr>
        <p:spPr>
          <a:xfrm>
            <a:off x="609480" y="3682080"/>
            <a:ext cx="1097244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73"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74"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75"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76" name="PlaceHolder 5"/>
          <p:cNvSpPr>
            <a:spLocks noGrp="1"/>
          </p:cNvSpPr>
          <p:nvPr>
            <p:ph type="body"/>
          </p:nvPr>
        </p:nvSpPr>
        <p:spPr>
          <a:xfrm>
            <a:off x="6231960" y="368208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78" name="PlaceHolder 2"/>
          <p:cNvSpPr>
            <a:spLocks noGrp="1"/>
          </p:cNvSpPr>
          <p:nvPr>
            <p:ph type="body"/>
          </p:nvPr>
        </p:nvSpPr>
        <p:spPr>
          <a:xfrm>
            <a:off x="609480" y="160452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79" name="PlaceHolder 3"/>
          <p:cNvSpPr>
            <a:spLocks noGrp="1"/>
          </p:cNvSpPr>
          <p:nvPr>
            <p:ph type="body"/>
          </p:nvPr>
        </p:nvSpPr>
        <p:spPr>
          <a:xfrm>
            <a:off x="4319640" y="160452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80" name="PlaceHolder 4"/>
          <p:cNvSpPr>
            <a:spLocks noGrp="1"/>
          </p:cNvSpPr>
          <p:nvPr>
            <p:ph type="body"/>
          </p:nvPr>
        </p:nvSpPr>
        <p:spPr>
          <a:xfrm>
            <a:off x="8029800" y="160452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81" name="PlaceHolder 5"/>
          <p:cNvSpPr>
            <a:spLocks noGrp="1"/>
          </p:cNvSpPr>
          <p:nvPr>
            <p:ph type="body"/>
          </p:nvPr>
        </p:nvSpPr>
        <p:spPr>
          <a:xfrm>
            <a:off x="609480" y="368208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82" name="PlaceHolder 6"/>
          <p:cNvSpPr>
            <a:spLocks noGrp="1"/>
          </p:cNvSpPr>
          <p:nvPr>
            <p:ph type="body"/>
          </p:nvPr>
        </p:nvSpPr>
        <p:spPr>
          <a:xfrm>
            <a:off x="4319640" y="368208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83" name="PlaceHolder 7"/>
          <p:cNvSpPr>
            <a:spLocks noGrp="1"/>
          </p:cNvSpPr>
          <p:nvPr>
            <p:ph type="body"/>
          </p:nvPr>
        </p:nvSpPr>
        <p:spPr>
          <a:xfrm>
            <a:off x="8029800" y="3682080"/>
            <a:ext cx="353304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9" name="PlaceHolder 2"/>
          <p:cNvSpPr>
            <a:spLocks noGrp="1"/>
          </p:cNvSpPr>
          <p:nvPr>
            <p:ph type="body"/>
          </p:nvPr>
        </p:nvSpPr>
        <p:spPr>
          <a:xfrm>
            <a:off x="609480" y="1604520"/>
            <a:ext cx="10972440" cy="397728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11"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12"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2895480" y="764280"/>
            <a:ext cx="8610120" cy="5993640"/>
          </a:xfrm>
          <a:prstGeom prst="rect">
            <a:avLst/>
          </a:prstGeom>
        </p:spPr>
        <p:txBody>
          <a:bodyPr lIns="0" tIns="0" rIns="0" bIns="0" anchor="ctr">
            <a:noAutofit/>
          </a:bodyPr>
          <a:p>
            <a:pPr algn="ctr"/>
            <a:endParaRPr lang="en-IN"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16"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17"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18"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20"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22" name="PlaceHolder 4"/>
          <p:cNvSpPr>
            <a:spLocks noGrp="1"/>
          </p:cNvSpPr>
          <p:nvPr>
            <p:ph type="body"/>
          </p:nvPr>
        </p:nvSpPr>
        <p:spPr>
          <a:xfrm>
            <a:off x="6231960" y="368208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895480" y="764280"/>
            <a:ext cx="8610120" cy="1292760"/>
          </a:xfrm>
          <a:prstGeom prst="rect">
            <a:avLst/>
          </a:prstGeom>
        </p:spPr>
        <p:txBody>
          <a:bodyPr lIns="0" tIns="0" rIns="0" bIns="0" anchor="ctr">
            <a:noAutofit/>
          </a:bodyPr>
          <a:p>
            <a:endParaRPr lang="en-US" sz="1800" b="0" strike="noStrike" spc="-1">
              <a:solidFill>
                <a:srgbClr val="000000"/>
              </a:solidFill>
              <a:latin typeface="Century Gothic"/>
            </a:endParaRPr>
          </a:p>
        </p:txBody>
      </p:sp>
      <p:sp>
        <p:nvSpPr>
          <p:cNvPr id="24"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200" b="0" strike="noStrike" spc="-1">
              <a:solidFill>
                <a:srgbClr val="000000"/>
              </a:solidFill>
              <a:latin typeface="Century Gothic"/>
            </a:endParaRPr>
          </a:p>
        </p:txBody>
      </p:sp>
      <p:sp>
        <p:nvSpPr>
          <p:cNvPr id="26" name="PlaceHolder 4"/>
          <p:cNvSpPr>
            <a:spLocks noGrp="1"/>
          </p:cNvSpPr>
          <p:nvPr>
            <p:ph type="body"/>
          </p:nvPr>
        </p:nvSpPr>
        <p:spPr>
          <a:xfrm>
            <a:off x="609480" y="3682080"/>
            <a:ext cx="10972440" cy="1896840"/>
          </a:xfrm>
          <a:prstGeom prst="rect">
            <a:avLst/>
          </a:prstGeom>
        </p:spPr>
        <p:txBody>
          <a:bodyPr lIns="0" tIns="0" rIns="0" bIns="0">
            <a:normAutofit/>
          </a:bodyPr>
          <a:p>
            <a:endParaRPr lang="en-US" sz="2200" b="0" strike="noStrike" spc="-1">
              <a:solidFill>
                <a:srgbClr val="000000"/>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0" name="Picture 7" descr="C3-HD-TOP.png"/>
          <p:cNvPicPr/>
          <p:nvPr/>
        </p:nvPicPr>
        <p:blipFill>
          <a:blip r:embed="rId13"/>
          <a:stretch>
            <a:fillRect/>
          </a:stretch>
        </p:blipFill>
        <p:spPr>
          <a:xfrm>
            <a:off x="0" y="0"/>
            <a:ext cx="12191760" cy="1441080"/>
          </a:xfrm>
          <a:prstGeom prst="rect">
            <a:avLst/>
          </a:prstGeom>
          <a:ln>
            <a:noFill/>
          </a:ln>
        </p:spPr>
      </p:pic>
      <p:sp>
        <p:nvSpPr>
          <p:cNvPr id="2" name="PlaceHolder 1"/>
          <p:cNvSpPr>
            <a:spLocks noGrp="1"/>
          </p:cNvSpPr>
          <p:nvPr>
            <p:ph type="title"/>
          </p:nvPr>
        </p:nvSpPr>
        <p:spPr>
          <a:xfrm>
            <a:off x="2895480" y="764280"/>
            <a:ext cx="8610120" cy="1292760"/>
          </a:xfrm>
          <a:prstGeom prst="rect">
            <a:avLst/>
          </a:prstGeom>
        </p:spPr>
        <p:txBody>
          <a:bodyPr anchor="ctr">
            <a:noAutofit/>
          </a:bodyPr>
          <a:p>
            <a:pPr algn="r">
              <a:lnSpc>
                <a:spcPct val="90000"/>
              </a:lnSpc>
            </a:pPr>
            <a:r>
              <a:rPr lang="en-US" sz="4000" b="0" strike="noStrike" cap="all" spc="-1">
                <a:solidFill>
                  <a:srgbClr val="000000"/>
                </a:solidFill>
                <a:latin typeface="Century Gothic"/>
              </a:rPr>
              <a:t>Click to edit </a:t>
            </a:r>
            <a:r>
              <a:rPr lang="en-US" sz="4000" b="0" strike="noStrike" cap="all" spc="-1">
                <a:solidFill>
                  <a:srgbClr val="000000"/>
                </a:solidFill>
                <a:latin typeface="Century Gothic"/>
              </a:rPr>
              <a:t>Master title </a:t>
            </a:r>
            <a:r>
              <a:rPr lang="en-US" sz="4000" b="0" strike="noStrike" cap="all" spc="-1">
                <a:solidFill>
                  <a:srgbClr val="000000"/>
                </a:solidFill>
                <a:latin typeface="Century Gothic"/>
              </a:rPr>
              <a:t>style</a:t>
            </a:r>
            <a:endParaRPr lang="en-US" sz="4000" b="0" strike="noStrike" spc="-1">
              <a:solidFill>
                <a:srgbClr val="000000"/>
              </a:solidFill>
              <a:latin typeface="Century Gothic"/>
            </a:endParaRPr>
          </a:p>
        </p:txBody>
      </p:sp>
      <p:sp>
        <p:nvSpPr>
          <p:cNvPr id="3" name="PlaceHolder 2"/>
          <p:cNvSpPr>
            <a:spLocks noGrp="1"/>
          </p:cNvSpPr>
          <p:nvPr>
            <p:ph type="body"/>
          </p:nvPr>
        </p:nvSpPr>
        <p:spPr>
          <a:xfrm>
            <a:off x="685800" y="2194560"/>
            <a:ext cx="10820160" cy="4023720"/>
          </a:xfrm>
          <a:prstGeom prst="rect">
            <a:avLst/>
          </a:prstGeom>
        </p:spPr>
        <p:txBody>
          <a:bodyPr>
            <a:noAutofit/>
          </a:bodyPr>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Click to edit Master text styles</a:t>
            </a:r>
            <a:endParaRPr lang="en-US" sz="2200" b="0" strike="noStrike" spc="-1">
              <a:solidFill>
                <a:srgbClr val="000000"/>
              </a:solidFill>
              <a:latin typeface="Century Gothic"/>
            </a:endParaRPr>
          </a:p>
          <a:p>
            <a:pPr marL="685800" lvl="1" indent="-227965">
              <a:lnSpc>
                <a:spcPct val="90000"/>
              </a:lnSpc>
              <a:spcBef>
                <a:spcPts val="500"/>
              </a:spcBef>
              <a:buClr>
                <a:srgbClr val="000000"/>
              </a:buClr>
              <a:buFont typeface="Arial" panose="020B0604020202020204"/>
              <a:buChar char="•"/>
            </a:pPr>
            <a:r>
              <a:rPr lang="en-US" sz="2000" b="0" strike="noStrike" spc="-1">
                <a:solidFill>
                  <a:srgbClr val="000000"/>
                </a:solidFill>
                <a:latin typeface="Century Gothic"/>
              </a:rPr>
              <a:t>Second level</a:t>
            </a:r>
            <a:endParaRPr lang="en-US" sz="2000" b="0" strike="noStrike" spc="-1">
              <a:solidFill>
                <a:srgbClr val="000000"/>
              </a:solidFill>
              <a:latin typeface="Century Gothic"/>
            </a:endParaRPr>
          </a:p>
          <a:p>
            <a:pPr marL="1143000" lvl="2" indent="-227965">
              <a:lnSpc>
                <a:spcPct val="90000"/>
              </a:lnSpc>
              <a:spcBef>
                <a:spcPts val="500"/>
              </a:spcBef>
              <a:buClr>
                <a:srgbClr val="000000"/>
              </a:buClr>
              <a:buFont typeface="Arial" panose="020B0604020202020204"/>
              <a:buChar char="•"/>
            </a:pPr>
            <a:r>
              <a:rPr lang="en-US" sz="1800" b="0" strike="noStrike" spc="-1">
                <a:solidFill>
                  <a:srgbClr val="000000"/>
                </a:solidFill>
                <a:latin typeface="Century Gothic"/>
              </a:rPr>
              <a:t>Third level</a:t>
            </a:r>
            <a:endParaRPr lang="en-US" sz="1800" b="0" strike="noStrike" spc="-1">
              <a:solidFill>
                <a:srgbClr val="000000"/>
              </a:solidFill>
              <a:latin typeface="Century Gothic"/>
            </a:endParaRPr>
          </a:p>
          <a:p>
            <a:pPr marL="1600200" lvl="3" indent="-227965">
              <a:lnSpc>
                <a:spcPct val="90000"/>
              </a:lnSpc>
              <a:spcBef>
                <a:spcPts val="500"/>
              </a:spcBef>
              <a:buClr>
                <a:srgbClr val="000000"/>
              </a:buClr>
              <a:buFont typeface="Arial" panose="020B0604020202020204"/>
              <a:buChar char="•"/>
            </a:pPr>
            <a:r>
              <a:rPr lang="en-US" sz="1600" b="0" strike="noStrike" spc="-1">
                <a:solidFill>
                  <a:srgbClr val="000000"/>
                </a:solidFill>
                <a:latin typeface="Century Gothic"/>
              </a:rPr>
              <a:t>Fourth level</a:t>
            </a:r>
            <a:endParaRPr lang="en-US" sz="1600" b="0" strike="noStrike" spc="-1">
              <a:solidFill>
                <a:srgbClr val="000000"/>
              </a:solidFill>
              <a:latin typeface="Century Gothic"/>
            </a:endParaRPr>
          </a:p>
          <a:p>
            <a:pPr marL="2057400" lvl="4" indent="-227965">
              <a:lnSpc>
                <a:spcPct val="90000"/>
              </a:lnSpc>
              <a:spcBef>
                <a:spcPts val="500"/>
              </a:spcBef>
              <a:buClr>
                <a:srgbClr val="000000"/>
              </a:buClr>
              <a:buFont typeface="Arial" panose="020B0604020202020204"/>
              <a:buChar char="•"/>
            </a:pPr>
            <a:r>
              <a:rPr lang="en-US" sz="1600" b="0" strike="noStrike" spc="-1">
                <a:solidFill>
                  <a:srgbClr val="000000"/>
                </a:solidFill>
                <a:latin typeface="Century Gothic"/>
              </a:rPr>
              <a:t>Fifth level</a:t>
            </a:r>
            <a:endParaRPr lang="en-US" sz="1600" b="0" strike="noStrike" spc="-1">
              <a:solidFill>
                <a:srgbClr val="000000"/>
              </a:solidFill>
              <a:latin typeface="Century Gothic"/>
            </a:endParaRPr>
          </a:p>
        </p:txBody>
      </p:sp>
      <p:sp>
        <p:nvSpPr>
          <p:cNvPr id="4" name="PlaceHolder 3"/>
          <p:cNvSpPr>
            <a:spLocks noGrp="1"/>
          </p:cNvSpPr>
          <p:nvPr>
            <p:ph type="dt"/>
          </p:nvPr>
        </p:nvSpPr>
        <p:spPr>
          <a:xfrm>
            <a:off x="8595360" y="6356520"/>
            <a:ext cx="2910600" cy="364680"/>
          </a:xfrm>
          <a:prstGeom prst="rect">
            <a:avLst/>
          </a:prstGeom>
        </p:spPr>
        <p:txBody>
          <a:bodyPr anchor="ctr">
            <a:noAutofit/>
          </a:bodyPr>
          <a:p>
            <a:pPr algn="r">
              <a:lnSpc>
                <a:spcPct val="100000"/>
              </a:lnSpc>
            </a:pPr>
            <a:fld id="{905DCC73-E012-4408-91D1-0DC202F6CE31}" type="datetime">
              <a:rPr lang="en-US" sz="1050" b="0" strike="noStrike" spc="-1">
                <a:solidFill>
                  <a:srgbClr val="8B8B8B"/>
                </a:solidFill>
                <a:latin typeface="Century Gothic"/>
              </a:rPr>
            </a:fld>
            <a:endParaRPr lang="en-IN" sz="1050" b="0" strike="noStrike" spc="-1">
              <a:latin typeface="Times New Roman" panose="02020603050405020304"/>
            </a:endParaRPr>
          </a:p>
        </p:txBody>
      </p:sp>
      <p:sp>
        <p:nvSpPr>
          <p:cNvPr id="5" name="PlaceHolder 4"/>
          <p:cNvSpPr>
            <a:spLocks noGrp="1"/>
          </p:cNvSpPr>
          <p:nvPr>
            <p:ph type="ftr"/>
          </p:nvPr>
        </p:nvSpPr>
        <p:spPr>
          <a:xfrm>
            <a:off x="685800" y="6355800"/>
            <a:ext cx="7772040" cy="364680"/>
          </a:xfrm>
          <a:prstGeom prst="rect">
            <a:avLst/>
          </a:prstGeom>
        </p:spPr>
        <p:txBody>
          <a:bodyPr anchor="ctr">
            <a:noAutofit/>
          </a:bodyPr>
          <a:p>
            <a:endParaRPr lang="en-IN" sz="2400" b="0" strike="noStrike" spc="-1">
              <a:latin typeface="Times New Roman" panose="02020603050405020304"/>
            </a:endParaRPr>
          </a:p>
        </p:txBody>
      </p:sp>
      <p:sp>
        <p:nvSpPr>
          <p:cNvPr id="6" name="PlaceHolder 5"/>
          <p:cNvSpPr>
            <a:spLocks noGrp="1"/>
          </p:cNvSpPr>
          <p:nvPr>
            <p:ph type="sldNum"/>
          </p:nvPr>
        </p:nvSpPr>
        <p:spPr>
          <a:xfrm>
            <a:off x="8763120" y="380880"/>
            <a:ext cx="2742840" cy="364680"/>
          </a:xfrm>
          <a:prstGeom prst="rect">
            <a:avLst/>
          </a:prstGeom>
        </p:spPr>
        <p:txBody>
          <a:bodyPr anchor="ctr">
            <a:noAutofit/>
          </a:bodyPr>
          <a:p>
            <a:pPr algn="r">
              <a:lnSpc>
                <a:spcPct val="100000"/>
              </a:lnSpc>
            </a:pPr>
            <a:fld id="{3A13FEAC-FD2F-48CB-9192-2D8B10EF49BB}" type="slidenum">
              <a:rPr lang="en-US" sz="1050" b="0" strike="noStrike" spc="-1">
                <a:solidFill>
                  <a:srgbClr val="8B8B8B"/>
                </a:solidFill>
                <a:latin typeface="Century Gothic"/>
              </a:rPr>
            </a:fld>
            <a:endParaRPr lang="en-IN" sz="105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2" name="Picture 7" descr="C3-HD-TOP.png"/>
          <p:cNvPicPr/>
          <p:nvPr/>
        </p:nvPicPr>
        <p:blipFill>
          <a:blip r:embed="rId13"/>
          <a:stretch>
            <a:fillRect/>
          </a:stretch>
        </p:blipFill>
        <p:spPr>
          <a:xfrm>
            <a:off x="0" y="0"/>
            <a:ext cx="12191760" cy="1441080"/>
          </a:xfrm>
          <a:prstGeom prst="rect">
            <a:avLst/>
          </a:prstGeom>
          <a:ln>
            <a:noFill/>
          </a:ln>
        </p:spPr>
      </p:pic>
      <p:sp>
        <p:nvSpPr>
          <p:cNvPr id="43" name="PlaceHolder 1"/>
          <p:cNvSpPr>
            <a:spLocks noGrp="1"/>
          </p:cNvSpPr>
          <p:nvPr>
            <p:ph type="title"/>
          </p:nvPr>
        </p:nvSpPr>
        <p:spPr>
          <a:xfrm>
            <a:off x="2895480" y="764280"/>
            <a:ext cx="8610120" cy="1292760"/>
          </a:xfrm>
          <a:prstGeom prst="rect">
            <a:avLst/>
          </a:prstGeom>
        </p:spPr>
        <p:txBody>
          <a:bodyPr anchor="ctr">
            <a:noAutofit/>
          </a:bodyPr>
          <a:p>
            <a:pPr algn="r">
              <a:lnSpc>
                <a:spcPct val="90000"/>
              </a:lnSpc>
            </a:pPr>
            <a:r>
              <a:rPr lang="en-US" sz="4000" b="0" strike="noStrike" cap="all" spc="-1">
                <a:solidFill>
                  <a:srgbClr val="000000"/>
                </a:solidFill>
                <a:latin typeface="Century Gothic"/>
              </a:rPr>
              <a:t>Click to edit </a:t>
            </a:r>
            <a:r>
              <a:rPr lang="en-US" sz="4000" b="0" strike="noStrike" cap="all" spc="-1">
                <a:solidFill>
                  <a:srgbClr val="000000"/>
                </a:solidFill>
                <a:latin typeface="Century Gothic"/>
              </a:rPr>
              <a:t>Master title </a:t>
            </a:r>
            <a:r>
              <a:rPr lang="en-US" sz="4000" b="0" strike="noStrike" cap="all" spc="-1">
                <a:solidFill>
                  <a:srgbClr val="000000"/>
                </a:solidFill>
                <a:latin typeface="Century Gothic"/>
              </a:rPr>
              <a:t>style</a:t>
            </a:r>
            <a:endParaRPr lang="en-US" sz="4000" b="0" strike="noStrike" spc="-1">
              <a:solidFill>
                <a:srgbClr val="000000"/>
              </a:solidFill>
              <a:latin typeface="Century Gothic"/>
            </a:endParaRPr>
          </a:p>
        </p:txBody>
      </p:sp>
      <p:sp>
        <p:nvSpPr>
          <p:cNvPr id="44" name="PlaceHolder 2"/>
          <p:cNvSpPr>
            <a:spLocks noGrp="1"/>
          </p:cNvSpPr>
          <p:nvPr>
            <p:ph type="dt"/>
          </p:nvPr>
        </p:nvSpPr>
        <p:spPr>
          <a:xfrm>
            <a:off x="8595360" y="6356520"/>
            <a:ext cx="2910600" cy="364680"/>
          </a:xfrm>
          <a:prstGeom prst="rect">
            <a:avLst/>
          </a:prstGeom>
        </p:spPr>
        <p:txBody>
          <a:bodyPr anchor="ctr">
            <a:noAutofit/>
          </a:bodyPr>
          <a:p>
            <a:pPr algn="r">
              <a:lnSpc>
                <a:spcPct val="100000"/>
              </a:lnSpc>
            </a:pPr>
            <a:fld id="{BFED8A3E-D5F7-49E3-9DF2-88CE48C707E6}" type="datetime">
              <a:rPr lang="en-US" sz="1050" b="0" strike="noStrike" spc="-1">
                <a:solidFill>
                  <a:srgbClr val="8B8B8B"/>
                </a:solidFill>
                <a:latin typeface="Century Gothic"/>
              </a:rPr>
            </a:fld>
            <a:endParaRPr lang="en-IN" sz="1050" b="0" strike="noStrike" spc="-1">
              <a:latin typeface="Times New Roman" panose="02020603050405020304"/>
            </a:endParaRPr>
          </a:p>
        </p:txBody>
      </p:sp>
      <p:sp>
        <p:nvSpPr>
          <p:cNvPr id="45" name="PlaceHolder 3"/>
          <p:cNvSpPr>
            <a:spLocks noGrp="1"/>
          </p:cNvSpPr>
          <p:nvPr>
            <p:ph type="ftr"/>
          </p:nvPr>
        </p:nvSpPr>
        <p:spPr>
          <a:xfrm>
            <a:off x="685800" y="6355800"/>
            <a:ext cx="7772040" cy="364680"/>
          </a:xfrm>
          <a:prstGeom prst="rect">
            <a:avLst/>
          </a:prstGeom>
        </p:spPr>
        <p:txBody>
          <a:bodyPr anchor="ctr">
            <a:noAutofit/>
          </a:bodyPr>
          <a:p>
            <a:endParaRPr lang="en-IN" sz="2400" b="0" strike="noStrike" spc="-1">
              <a:latin typeface="Times New Roman" panose="02020603050405020304"/>
            </a:endParaRPr>
          </a:p>
        </p:txBody>
      </p:sp>
      <p:sp>
        <p:nvSpPr>
          <p:cNvPr id="46" name="PlaceHolder 4"/>
          <p:cNvSpPr>
            <a:spLocks noGrp="1"/>
          </p:cNvSpPr>
          <p:nvPr>
            <p:ph type="sldNum"/>
          </p:nvPr>
        </p:nvSpPr>
        <p:spPr>
          <a:xfrm>
            <a:off x="8763120" y="380880"/>
            <a:ext cx="2742840" cy="364680"/>
          </a:xfrm>
          <a:prstGeom prst="rect">
            <a:avLst/>
          </a:prstGeom>
        </p:spPr>
        <p:txBody>
          <a:bodyPr anchor="ctr">
            <a:noAutofit/>
          </a:bodyPr>
          <a:p>
            <a:pPr algn="r">
              <a:lnSpc>
                <a:spcPct val="100000"/>
              </a:lnSpc>
            </a:pPr>
            <a:fld id="{27D1F56F-2B9E-4541-B817-EA849D374A6B}" type="slidenum">
              <a:rPr lang="en-US" sz="1050" b="0" strike="noStrike" spc="-1">
                <a:solidFill>
                  <a:srgbClr val="8B8B8B"/>
                </a:solidFill>
                <a:latin typeface="Century Gothic"/>
              </a:rPr>
            </a:fld>
            <a:endParaRPr lang="en-IN" sz="1050" b="0" strike="noStrike" spc="-1">
              <a:latin typeface="Times New Roman" panose="02020603050405020304"/>
            </a:endParaRPr>
          </a:p>
        </p:txBody>
      </p:sp>
      <p:sp>
        <p:nvSpPr>
          <p:cNvPr id="47" name="PlaceHolder 5"/>
          <p:cNvSpPr>
            <a:spLocks noGrp="1"/>
          </p:cNvSpPr>
          <p:nvPr>
            <p:ph type="body"/>
          </p:nvPr>
        </p:nvSpPr>
        <p:spPr>
          <a:xfrm>
            <a:off x="609480" y="1604520"/>
            <a:ext cx="109724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US" sz="2200" b="0" strike="noStrike" spc="-1">
                <a:solidFill>
                  <a:srgbClr val="000000"/>
                </a:solidFill>
                <a:latin typeface="Century Gothic"/>
              </a:rPr>
              <a:t>Click to edit the outline text format</a:t>
            </a:r>
            <a:endParaRPr lang="en-US" sz="2200" b="0" strike="noStrike" spc="-1">
              <a:solidFill>
                <a:srgbClr val="000000"/>
              </a:solidFill>
              <a:latin typeface="Century Gothic"/>
            </a:endParaRPr>
          </a:p>
          <a:p>
            <a:pPr marL="864235" lvl="1" indent="-323850">
              <a:spcBef>
                <a:spcPts val="1135"/>
              </a:spcBef>
              <a:buClr>
                <a:srgbClr val="000000"/>
              </a:buClr>
              <a:buSzPct val="75000"/>
              <a:buFont typeface="Symbol" charset="2"/>
              <a:buChar char=""/>
            </a:pPr>
            <a:r>
              <a:rPr lang="en-US" sz="1800" b="0" strike="noStrike" spc="-1">
                <a:solidFill>
                  <a:srgbClr val="000000"/>
                </a:solidFill>
                <a:latin typeface="Century Gothic"/>
              </a:rPr>
              <a:t>Second Outline Level</a:t>
            </a:r>
            <a:endParaRPr lang="en-US" sz="1800" b="0" strike="noStrike" spc="-1">
              <a:solidFill>
                <a:srgbClr val="000000"/>
              </a:solidFill>
              <a:latin typeface="Century Gothic"/>
            </a:endParaRPr>
          </a:p>
          <a:p>
            <a:pPr marL="1296035" lvl="2" indent="-288290">
              <a:spcBef>
                <a:spcPts val="850"/>
              </a:spcBef>
              <a:buClr>
                <a:srgbClr val="000000"/>
              </a:buClr>
              <a:buSzPct val="45000"/>
              <a:buFont typeface="Wingdings" panose="05000000000000000000" pitchFamily="2" charset="2"/>
              <a:buChar char=""/>
            </a:pPr>
            <a:r>
              <a:rPr lang="en-US" sz="1600" b="0" strike="noStrike" spc="-1">
                <a:solidFill>
                  <a:srgbClr val="000000"/>
                </a:solidFill>
                <a:latin typeface="Century Gothic"/>
              </a:rPr>
              <a:t>Third Outline Level</a:t>
            </a:r>
            <a:endParaRPr lang="en-US" sz="1600" b="0" strike="noStrike" spc="-1">
              <a:solidFill>
                <a:srgbClr val="000000"/>
              </a:solidFill>
              <a:latin typeface="Century Gothic"/>
            </a:endParaRPr>
          </a:p>
          <a:p>
            <a:pPr marL="1727835" lvl="3" indent="-215900">
              <a:spcBef>
                <a:spcPts val="565"/>
              </a:spcBef>
              <a:buClr>
                <a:srgbClr val="000000"/>
              </a:buClr>
              <a:buSzPct val="75000"/>
              <a:buFont typeface="Symbol" charset="2"/>
              <a:buChar char=""/>
            </a:pPr>
            <a:r>
              <a:rPr lang="en-US" sz="1600" b="0" strike="noStrike" spc="-1">
                <a:solidFill>
                  <a:srgbClr val="000000"/>
                </a:solidFill>
                <a:latin typeface="Century Gothic"/>
              </a:rPr>
              <a:t>Fourth Outline Level</a:t>
            </a:r>
            <a:endParaRPr lang="en-US" sz="1600" b="0" strike="noStrike" spc="-1">
              <a:solidFill>
                <a:srgbClr val="000000"/>
              </a:solidFill>
              <a:latin typeface="Century Gothic"/>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entury Gothic"/>
              </a:rPr>
              <a:t>Fifth Outline Level</a:t>
            </a:r>
            <a:endParaRPr lang="en-US" sz="2000" b="0" strike="noStrike" spc="-1">
              <a:solidFill>
                <a:srgbClr val="000000"/>
              </a:solidFill>
              <a:latin typeface="Century Gothic"/>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entury Gothic"/>
              </a:rPr>
              <a:t>Sixth Outline Level</a:t>
            </a:r>
            <a:endParaRPr lang="en-US" sz="2000" b="0" strike="noStrike" spc="-1">
              <a:solidFill>
                <a:srgbClr val="000000"/>
              </a:solidFill>
              <a:latin typeface="Century Gothic"/>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entury Gothic"/>
              </a:rPr>
              <a:t>Seventh Outline Level</a:t>
            </a:r>
            <a:endParaRPr lang="en-US" sz="2000" b="0" strike="noStrike" spc="-1">
              <a:solidFill>
                <a:srgbClr val="000000"/>
              </a:solidFill>
              <a:latin typeface="Century Gothic"/>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www.researchgate.net/publication/261460141_Modelling_and_Simulation_for_Optimal_Control_of_Nonlinear_Inverted_Pendulum_Dynamical_System_Using_PID_Controller_and_LQR" TargetMode="External"/><Relationship Id="rId1" Type="http://schemas.openxmlformats.org/officeDocument/2006/relationships/hyperlink" Target="http://ideaexchange.uakron.edu/honors_research_projects/65"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685800" y="1721160"/>
            <a:ext cx="10820160" cy="707400"/>
          </a:xfrm>
          <a:prstGeom prst="rect">
            <a:avLst/>
          </a:prstGeom>
          <a:noFill/>
          <a:ln>
            <a:noFill/>
          </a:ln>
        </p:spPr>
        <p:txBody>
          <a:bodyPr anchor="ctr">
            <a:normAutofit/>
          </a:bodyPr>
          <a:p>
            <a:pPr algn="r">
              <a:lnSpc>
                <a:spcPct val="90000"/>
              </a:lnSpc>
            </a:pPr>
            <a:r>
              <a:rPr lang="en-IN" sz="1600" b="0" strike="noStrike" cap="all" spc="-1">
                <a:solidFill>
                  <a:srgbClr val="000000"/>
                </a:solidFill>
                <a:latin typeface="Century Gothic"/>
              </a:rPr>
              <a:t>Mini project</a:t>
            </a:r>
            <a:endParaRPr lang="en-US" sz="1600" b="0" strike="noStrike" spc="-1">
              <a:solidFill>
                <a:srgbClr val="000000"/>
              </a:solidFill>
              <a:latin typeface="Century Gothic"/>
            </a:endParaRPr>
          </a:p>
        </p:txBody>
      </p:sp>
      <p:sp>
        <p:nvSpPr>
          <p:cNvPr id="85" name="TextShape 2"/>
          <p:cNvSpPr txBox="1"/>
          <p:nvPr/>
        </p:nvSpPr>
        <p:spPr>
          <a:xfrm>
            <a:off x="685800" y="5766480"/>
            <a:ext cx="10820160" cy="452160"/>
          </a:xfrm>
          <a:prstGeom prst="rect">
            <a:avLst/>
          </a:prstGeom>
          <a:noFill/>
          <a:ln>
            <a:noFill/>
          </a:ln>
        </p:spPr>
        <p:txBody>
          <a:bodyPr>
            <a:noAutofit/>
          </a:bodyPr>
          <a:p>
            <a:pPr>
              <a:lnSpc>
                <a:spcPct val="90000"/>
              </a:lnSpc>
              <a:spcBef>
                <a:spcPts val="1000"/>
              </a:spcBef>
              <a:tabLst>
                <a:tab pos="0" algn="l"/>
              </a:tabLst>
            </a:pPr>
            <a:endParaRPr lang="en-US" sz="2200" b="0" strike="noStrike" spc="-1">
              <a:solidFill>
                <a:srgbClr val="000000"/>
              </a:solidFill>
              <a:latin typeface="Century Gothic"/>
            </a:endParaRPr>
          </a:p>
          <a:p>
            <a:pPr>
              <a:lnSpc>
                <a:spcPct val="90000"/>
              </a:lnSpc>
              <a:spcBef>
                <a:spcPts val="1000"/>
              </a:spcBef>
              <a:tabLst>
                <a:tab pos="0" algn="l"/>
              </a:tabLst>
            </a:pPr>
            <a:endParaRPr lang="en-US" sz="2200" b="0" strike="noStrike" spc="-1">
              <a:solidFill>
                <a:srgbClr val="000000"/>
              </a:solidFill>
              <a:latin typeface="Century Gothic"/>
            </a:endParaRPr>
          </a:p>
        </p:txBody>
      </p:sp>
      <p:sp>
        <p:nvSpPr>
          <p:cNvPr id="86" name="CustomShape 3"/>
          <p:cNvSpPr/>
          <p:nvPr/>
        </p:nvSpPr>
        <p:spPr>
          <a:xfrm flipH="1">
            <a:off x="5674680" y="2192760"/>
            <a:ext cx="5831280" cy="70421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r">
              <a:lnSpc>
                <a:spcPct val="100000"/>
              </a:lnSpc>
            </a:pPr>
            <a:r>
              <a:rPr lang="en-US" altLang="en-IN" sz="4000" b="0" strike="noStrike" spc="-1">
                <a:solidFill>
                  <a:srgbClr val="000000"/>
                </a:solidFill>
                <a:latin typeface="Century Gothic"/>
              </a:rPr>
              <a:t>Self Balancing Robot</a:t>
            </a:r>
            <a:endParaRPr lang="en-US" altLang="en-IN" sz="4000" b="0" strike="noStrike" spc="-1">
              <a:solidFill>
                <a:srgbClr val="000000"/>
              </a:solidFill>
              <a:latin typeface="Century Gothic"/>
            </a:endParaRPr>
          </a:p>
        </p:txBody>
      </p:sp>
      <p:sp>
        <p:nvSpPr>
          <p:cNvPr id="87" name="CustomShape 4"/>
          <p:cNvSpPr/>
          <p:nvPr/>
        </p:nvSpPr>
        <p:spPr>
          <a:xfrm flipH="1">
            <a:off x="1267920" y="4361400"/>
            <a:ext cx="2417040" cy="16124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800" b="0" strike="noStrike" spc="-1">
                <a:solidFill>
                  <a:srgbClr val="000000"/>
                </a:solidFill>
                <a:latin typeface="Century Gothic"/>
              </a:rPr>
              <a:t>Group No. 8</a:t>
            </a:r>
            <a:endParaRPr lang="en-IN" sz="1800" b="0" strike="noStrike" spc="-1">
              <a:latin typeface="Arial" panose="020B0604020202020204"/>
            </a:endParaRPr>
          </a:p>
          <a:p>
            <a:pPr>
              <a:lnSpc>
                <a:spcPct val="100000"/>
              </a:lnSpc>
            </a:pPr>
            <a:endParaRPr lang="en-IN" sz="1800" b="0" strike="noStrike" spc="-1">
              <a:latin typeface="Arial" panose="020B0604020202020204"/>
            </a:endParaRPr>
          </a:p>
          <a:p>
            <a:pPr>
              <a:lnSpc>
                <a:spcPct val="100000"/>
              </a:lnSpc>
            </a:pPr>
            <a:r>
              <a:rPr lang="en-IN" sz="1600" b="0" strike="noStrike" spc="-1">
                <a:solidFill>
                  <a:srgbClr val="000000"/>
                </a:solidFill>
                <a:latin typeface="Century Gothic"/>
              </a:rPr>
              <a:t>Nikhil K J</a:t>
            </a:r>
            <a:endParaRPr lang="en-IN" sz="1600" b="0" strike="noStrike" spc="-1">
              <a:latin typeface="Arial" panose="020B0604020202020204"/>
            </a:endParaRPr>
          </a:p>
          <a:p>
            <a:pPr>
              <a:lnSpc>
                <a:spcPct val="100000"/>
              </a:lnSpc>
            </a:pPr>
            <a:r>
              <a:rPr lang="en-IN" sz="1600" b="0" strike="noStrike" spc="-1">
                <a:solidFill>
                  <a:srgbClr val="000000"/>
                </a:solidFill>
                <a:latin typeface="Century Gothic"/>
              </a:rPr>
              <a:t>Jisha Albert</a:t>
            </a:r>
            <a:endParaRPr lang="en-IN" sz="1600" b="0" strike="noStrike" spc="-1">
              <a:latin typeface="Arial" panose="020B0604020202020204"/>
            </a:endParaRPr>
          </a:p>
          <a:p>
            <a:pPr>
              <a:lnSpc>
                <a:spcPct val="100000"/>
              </a:lnSpc>
            </a:pPr>
            <a:r>
              <a:rPr lang="en-IN" sz="1600" b="0" strike="noStrike" spc="-1">
                <a:solidFill>
                  <a:srgbClr val="000000"/>
                </a:solidFill>
                <a:latin typeface="Century Gothic"/>
              </a:rPr>
              <a:t>Jineesh P</a:t>
            </a:r>
            <a:endParaRPr lang="en-IN" sz="1600" b="0" strike="noStrike" spc="-1">
              <a:latin typeface="Arial" panose="020B0604020202020204"/>
            </a:endParaRPr>
          </a:p>
          <a:p>
            <a:pPr>
              <a:lnSpc>
                <a:spcPct val="100000"/>
              </a:lnSpc>
            </a:pPr>
            <a:r>
              <a:rPr lang="en-IN" sz="1600" b="0" strike="noStrike" spc="-1">
                <a:solidFill>
                  <a:srgbClr val="000000"/>
                </a:solidFill>
                <a:latin typeface="Century Gothic"/>
              </a:rPr>
              <a:t>Jaison Joshi</a:t>
            </a:r>
            <a:endParaRPr lang="en-IN" sz="1600" b="0" strike="noStrike" spc="-1">
              <a:latin typeface="Arial" panose="020B0604020202020204"/>
            </a:endParaRPr>
          </a:p>
        </p:txBody>
      </p:sp>
      <p:sp>
        <p:nvSpPr>
          <p:cNvPr id="88" name="CustomShape 5"/>
          <p:cNvSpPr/>
          <p:nvPr/>
        </p:nvSpPr>
        <p:spPr>
          <a:xfrm>
            <a:off x="8417880" y="4361400"/>
            <a:ext cx="3088080" cy="1156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r">
              <a:lnSpc>
                <a:spcPct val="100000"/>
              </a:lnSpc>
            </a:pPr>
            <a:r>
              <a:rPr lang="en-IN" sz="1800" b="0" strike="noStrike" spc="-1">
                <a:solidFill>
                  <a:srgbClr val="000000"/>
                </a:solidFill>
                <a:latin typeface="Century Gothic"/>
              </a:rPr>
              <a:t>Guided by:</a:t>
            </a:r>
            <a:endParaRPr lang="en-IN" sz="1800" b="0" strike="noStrike" spc="-1">
              <a:latin typeface="Arial" panose="020B0604020202020204"/>
            </a:endParaRPr>
          </a:p>
          <a:p>
            <a:pPr algn="r">
              <a:lnSpc>
                <a:spcPct val="100000"/>
              </a:lnSpc>
            </a:pPr>
            <a:endParaRPr lang="en-IN" sz="1800" b="0" strike="noStrike" spc="-1">
              <a:latin typeface="Arial" panose="020B0604020202020204"/>
            </a:endParaRPr>
          </a:p>
          <a:p>
            <a:pPr algn="r">
              <a:lnSpc>
                <a:spcPct val="100000"/>
              </a:lnSpc>
            </a:pPr>
            <a:r>
              <a:rPr lang="en-IN" sz="1800" b="0" strike="noStrike" spc="-1">
                <a:solidFill>
                  <a:srgbClr val="000000"/>
                </a:solidFill>
                <a:latin typeface="Century Gothic"/>
              </a:rPr>
              <a:t> </a:t>
            </a:r>
            <a:r>
              <a:rPr lang="en-IN" sz="1600" b="0" strike="noStrike" spc="-1">
                <a:solidFill>
                  <a:srgbClr val="000000"/>
                </a:solidFill>
                <a:latin typeface="Century Gothic"/>
              </a:rPr>
              <a:t>Asst. Prof. VishnuPrasad K</a:t>
            </a:r>
            <a:endParaRPr lang="en-IN" sz="1600" b="0" strike="noStrike" spc="-1">
              <a:latin typeface="Arial" panose="020B0604020202020204"/>
            </a:endParaRPr>
          </a:p>
          <a:p>
            <a:pPr algn="r">
              <a:lnSpc>
                <a:spcPct val="100000"/>
              </a:lnSpc>
            </a:pPr>
            <a:r>
              <a:rPr lang="en-IN" sz="1600" b="0" strike="noStrike" spc="-1">
                <a:solidFill>
                  <a:srgbClr val="000000"/>
                </a:solidFill>
                <a:latin typeface="Century Gothic"/>
              </a:rPr>
              <a:t>Dept. of ECE</a:t>
            </a:r>
            <a:endParaRPr lang="en-IN" sz="16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2895480" y="764280"/>
            <a:ext cx="8610120" cy="644040"/>
          </a:xfrm>
          <a:prstGeom prst="rect">
            <a:avLst/>
          </a:prstGeom>
          <a:noFill/>
          <a:ln>
            <a:noFill/>
          </a:ln>
        </p:spPr>
        <p:txBody>
          <a:bodyPr anchor="ctr">
            <a:normAutofit/>
          </a:bodyPr>
          <a:p>
            <a:pPr algn="r">
              <a:lnSpc>
                <a:spcPct val="90000"/>
              </a:lnSpc>
            </a:pPr>
            <a:r>
              <a:rPr lang="en-IN" sz="3200" b="0" strike="noStrike" cap="all" spc="-1">
                <a:solidFill>
                  <a:srgbClr val="000000"/>
                </a:solidFill>
                <a:latin typeface="Century Gothic"/>
              </a:rPr>
              <a:t>Literature survey</a:t>
            </a:r>
            <a:endParaRPr lang="en-US" sz="3200" b="0" strike="noStrike" spc="-1">
              <a:solidFill>
                <a:srgbClr val="000000"/>
              </a:solidFill>
              <a:latin typeface="Century Gothic"/>
            </a:endParaRPr>
          </a:p>
        </p:txBody>
      </p:sp>
      <p:sp>
        <p:nvSpPr>
          <p:cNvPr id="109" name="CustomShape 2"/>
          <p:cNvSpPr/>
          <p:nvPr/>
        </p:nvSpPr>
        <p:spPr>
          <a:xfrm>
            <a:off x="961200" y="1917360"/>
            <a:ext cx="10011240" cy="439452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pic>
        <p:nvPicPr>
          <p:cNvPr id="110" name="Content Placeholder 13"/>
          <p:cNvPicPr/>
          <p:nvPr/>
        </p:nvPicPr>
        <p:blipFill>
          <a:blip r:embed="rId1"/>
          <a:stretch>
            <a:fillRect/>
          </a:stretch>
        </p:blipFill>
        <p:spPr>
          <a:xfrm>
            <a:off x="1995120" y="2219400"/>
            <a:ext cx="7943400" cy="3790440"/>
          </a:xfrm>
          <a:prstGeom prst="rect">
            <a:avLst/>
          </a:prstGeom>
          <a:ln>
            <a:noFill/>
          </a:ln>
        </p:spPr>
      </p:pic>
      <p:sp>
        <p:nvSpPr>
          <p:cNvPr id="111" name="CustomShape 3"/>
          <p:cNvSpPr/>
          <p:nvPr/>
        </p:nvSpPr>
        <p:spPr>
          <a:xfrm>
            <a:off x="1884960" y="2145960"/>
            <a:ext cx="8219880" cy="3542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12" name="CustomShape 4"/>
          <p:cNvSpPr/>
          <p:nvPr/>
        </p:nvSpPr>
        <p:spPr>
          <a:xfrm>
            <a:off x="9741240" y="2314080"/>
            <a:ext cx="288720" cy="389988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13" name="CustomShape 5"/>
          <p:cNvSpPr/>
          <p:nvPr/>
        </p:nvSpPr>
        <p:spPr>
          <a:xfrm>
            <a:off x="1782000" y="2314080"/>
            <a:ext cx="470520" cy="39978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14" name="CustomShape 6"/>
          <p:cNvSpPr/>
          <p:nvPr/>
        </p:nvSpPr>
        <p:spPr>
          <a:xfrm>
            <a:off x="4413240" y="2379240"/>
            <a:ext cx="214200" cy="1944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15" name="CustomShape 7"/>
          <p:cNvSpPr/>
          <p:nvPr/>
        </p:nvSpPr>
        <p:spPr>
          <a:xfrm>
            <a:off x="2161440" y="3648240"/>
            <a:ext cx="7989840" cy="6354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16" name="CustomShape 8"/>
          <p:cNvSpPr/>
          <p:nvPr/>
        </p:nvSpPr>
        <p:spPr>
          <a:xfrm>
            <a:off x="8509680" y="4161600"/>
            <a:ext cx="1428840" cy="20084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17" name="CustomShape 9"/>
          <p:cNvSpPr/>
          <p:nvPr/>
        </p:nvSpPr>
        <p:spPr>
          <a:xfrm>
            <a:off x="2086920" y="5850360"/>
            <a:ext cx="6711480" cy="23292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18" name="CustomShape 10"/>
          <p:cNvSpPr/>
          <p:nvPr/>
        </p:nvSpPr>
        <p:spPr>
          <a:xfrm>
            <a:off x="1884960" y="4068000"/>
            <a:ext cx="8686440" cy="23292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19" name="CustomShape 11"/>
          <p:cNvSpPr/>
          <p:nvPr/>
        </p:nvSpPr>
        <p:spPr>
          <a:xfrm>
            <a:off x="793080" y="1366200"/>
            <a:ext cx="328716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spAutoFit/>
          </a:bodyPr>
          <a:p>
            <a:pPr>
              <a:lnSpc>
                <a:spcPct val="100000"/>
              </a:lnSpc>
            </a:pPr>
            <a:r>
              <a:rPr lang="en-IN" sz="1800" b="1" u="sng" strike="noStrike" spc="-1">
                <a:solidFill>
                  <a:srgbClr val="000000"/>
                </a:solidFill>
                <a:uFillTx/>
                <a:latin typeface="Century Gothic"/>
              </a:rPr>
              <a:t>Mathematical modelling</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 name="TextShape 1"/>
          <p:cNvSpPr txBox="1"/>
          <p:nvPr/>
        </p:nvSpPr>
        <p:spPr>
          <a:xfrm>
            <a:off x="2895480" y="764280"/>
            <a:ext cx="8610120" cy="644040"/>
          </a:xfrm>
          <a:prstGeom prst="rect">
            <a:avLst/>
          </a:prstGeom>
          <a:noFill/>
          <a:ln>
            <a:noFill/>
          </a:ln>
        </p:spPr>
        <p:txBody>
          <a:bodyPr anchor="ctr">
            <a:normAutofit/>
          </a:bodyPr>
          <a:p>
            <a:pPr algn="r">
              <a:lnSpc>
                <a:spcPct val="90000"/>
              </a:lnSpc>
            </a:pPr>
            <a:r>
              <a:rPr lang="en-IN" sz="3200" b="0" strike="noStrike" cap="all" spc="-1">
                <a:solidFill>
                  <a:srgbClr val="000000"/>
                </a:solidFill>
                <a:latin typeface="Century Gothic"/>
              </a:rPr>
              <a:t>Literature survey</a:t>
            </a:r>
            <a:endParaRPr lang="en-US" sz="3200" b="0" strike="noStrike" spc="-1">
              <a:solidFill>
                <a:srgbClr val="000000"/>
              </a:solidFill>
              <a:latin typeface="Century Gothic"/>
            </a:endParaRPr>
          </a:p>
        </p:txBody>
      </p:sp>
      <p:sp>
        <p:nvSpPr>
          <p:cNvPr id="121" name="CustomShape 2"/>
          <p:cNvSpPr/>
          <p:nvPr/>
        </p:nvSpPr>
        <p:spPr>
          <a:xfrm>
            <a:off x="1119600" y="1772640"/>
            <a:ext cx="10025280" cy="48330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pic>
        <p:nvPicPr>
          <p:cNvPr id="122" name="Content Placeholder 12"/>
          <p:cNvPicPr/>
          <p:nvPr/>
        </p:nvPicPr>
        <p:blipFill>
          <a:blip r:embed="rId1"/>
          <a:stretch>
            <a:fillRect/>
          </a:stretch>
        </p:blipFill>
        <p:spPr>
          <a:xfrm>
            <a:off x="1765800" y="1914120"/>
            <a:ext cx="8299440" cy="4024080"/>
          </a:xfrm>
          <a:prstGeom prst="rect">
            <a:avLst/>
          </a:prstGeom>
          <a:ln>
            <a:noFill/>
          </a:ln>
        </p:spPr>
      </p:pic>
      <p:sp>
        <p:nvSpPr>
          <p:cNvPr id="123" name="CustomShape 3"/>
          <p:cNvSpPr/>
          <p:nvPr/>
        </p:nvSpPr>
        <p:spPr>
          <a:xfrm>
            <a:off x="1614240" y="1847520"/>
            <a:ext cx="606240" cy="440352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24" name="CustomShape 4"/>
          <p:cNvSpPr/>
          <p:nvPr/>
        </p:nvSpPr>
        <p:spPr>
          <a:xfrm>
            <a:off x="1380960" y="1772640"/>
            <a:ext cx="9196560" cy="2142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25" name="CustomShape 5"/>
          <p:cNvSpPr/>
          <p:nvPr/>
        </p:nvSpPr>
        <p:spPr>
          <a:xfrm>
            <a:off x="5215680" y="1914120"/>
            <a:ext cx="5140800" cy="142596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26" name="CustomShape 6"/>
          <p:cNvSpPr/>
          <p:nvPr/>
        </p:nvSpPr>
        <p:spPr>
          <a:xfrm>
            <a:off x="8584200" y="3200400"/>
            <a:ext cx="1585800" cy="30506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27" name="CustomShape 7"/>
          <p:cNvSpPr/>
          <p:nvPr/>
        </p:nvSpPr>
        <p:spPr>
          <a:xfrm>
            <a:off x="2126520" y="4702680"/>
            <a:ext cx="3536640" cy="72756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28" name="CustomShape 8"/>
          <p:cNvSpPr/>
          <p:nvPr/>
        </p:nvSpPr>
        <p:spPr>
          <a:xfrm>
            <a:off x="1940040" y="5318280"/>
            <a:ext cx="728280" cy="83412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29" name="CustomShape 9"/>
          <p:cNvSpPr/>
          <p:nvPr/>
        </p:nvSpPr>
        <p:spPr>
          <a:xfrm>
            <a:off x="5281200" y="4889160"/>
            <a:ext cx="3750480" cy="54072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0" name="CustomShape 10"/>
          <p:cNvSpPr/>
          <p:nvPr/>
        </p:nvSpPr>
        <p:spPr>
          <a:xfrm>
            <a:off x="1222200" y="2509920"/>
            <a:ext cx="4058280" cy="2142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1" name="CustomShape 11"/>
          <p:cNvSpPr/>
          <p:nvPr/>
        </p:nvSpPr>
        <p:spPr>
          <a:xfrm>
            <a:off x="4553280" y="2649960"/>
            <a:ext cx="1088280" cy="230436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2" name="CustomShape 12"/>
          <p:cNvSpPr/>
          <p:nvPr/>
        </p:nvSpPr>
        <p:spPr>
          <a:xfrm>
            <a:off x="7865640" y="3200400"/>
            <a:ext cx="970200" cy="84888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3" name="CustomShape 13"/>
          <p:cNvSpPr/>
          <p:nvPr/>
        </p:nvSpPr>
        <p:spPr>
          <a:xfrm>
            <a:off x="1660680" y="3200400"/>
            <a:ext cx="2892240" cy="18612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4" name="CustomShape 14"/>
          <p:cNvSpPr/>
          <p:nvPr/>
        </p:nvSpPr>
        <p:spPr>
          <a:xfrm>
            <a:off x="3834720" y="3386880"/>
            <a:ext cx="822960" cy="150192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5" name="CustomShape 15"/>
          <p:cNvSpPr/>
          <p:nvPr/>
        </p:nvSpPr>
        <p:spPr>
          <a:xfrm>
            <a:off x="2052720" y="3862800"/>
            <a:ext cx="1877400" cy="38628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6" name="CustomShape 16"/>
          <p:cNvSpPr/>
          <p:nvPr/>
        </p:nvSpPr>
        <p:spPr>
          <a:xfrm>
            <a:off x="3386880" y="4161600"/>
            <a:ext cx="543240" cy="5634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7" name="CustomShape 17"/>
          <p:cNvSpPr/>
          <p:nvPr/>
        </p:nvSpPr>
        <p:spPr>
          <a:xfrm>
            <a:off x="4658400" y="5318280"/>
            <a:ext cx="1900800" cy="7596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8" name="CustomShape 18"/>
          <p:cNvSpPr/>
          <p:nvPr/>
        </p:nvSpPr>
        <p:spPr>
          <a:xfrm>
            <a:off x="2556720" y="5841000"/>
            <a:ext cx="2313720" cy="1998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39" name="CustomShape 19"/>
          <p:cNvSpPr/>
          <p:nvPr/>
        </p:nvSpPr>
        <p:spPr>
          <a:xfrm>
            <a:off x="6428880" y="5794200"/>
            <a:ext cx="2313720" cy="24624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40" name="CustomShape 20"/>
          <p:cNvSpPr/>
          <p:nvPr/>
        </p:nvSpPr>
        <p:spPr>
          <a:xfrm>
            <a:off x="5453640" y="3162960"/>
            <a:ext cx="2607480" cy="21420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
        <p:nvSpPr>
          <p:cNvPr id="141" name="CustomShape 21"/>
          <p:cNvSpPr/>
          <p:nvPr/>
        </p:nvSpPr>
        <p:spPr>
          <a:xfrm>
            <a:off x="5570280" y="3918960"/>
            <a:ext cx="2607480" cy="130320"/>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2895480" y="764280"/>
            <a:ext cx="8610120" cy="644040"/>
          </a:xfrm>
          <a:prstGeom prst="rect">
            <a:avLst/>
          </a:prstGeom>
          <a:noFill/>
          <a:ln>
            <a:noFill/>
          </a:ln>
        </p:spPr>
        <p:txBody>
          <a:bodyPr anchor="ctr">
            <a:normAutofit/>
          </a:bodyPr>
          <a:p>
            <a:pPr algn="r">
              <a:lnSpc>
                <a:spcPct val="90000"/>
              </a:lnSpc>
            </a:pPr>
            <a:r>
              <a:rPr lang="en-IN" sz="3200" b="0" strike="noStrike" cap="all" spc="-1">
                <a:solidFill>
                  <a:srgbClr val="000000"/>
                </a:solidFill>
                <a:latin typeface="Century Gothic"/>
              </a:rPr>
              <a:t>Literature survey</a:t>
            </a:r>
            <a:endParaRPr lang="en-US" sz="3200" b="0" strike="noStrike" spc="-1">
              <a:solidFill>
                <a:srgbClr val="000000"/>
              </a:solidFill>
              <a:latin typeface="Century Gothic"/>
            </a:endParaRPr>
          </a:p>
        </p:txBody>
      </p:sp>
      <p:sp>
        <p:nvSpPr>
          <p:cNvPr id="143" name="CustomShape 2"/>
          <p:cNvSpPr/>
          <p:nvPr/>
        </p:nvSpPr>
        <p:spPr>
          <a:xfrm>
            <a:off x="895680" y="1504800"/>
            <a:ext cx="2936520" cy="63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800" b="1" u="sng" strike="noStrike" spc="-1">
                <a:solidFill>
                  <a:srgbClr val="000000"/>
                </a:solidFill>
                <a:uFillTx/>
                <a:latin typeface="Century Gothic"/>
              </a:rPr>
              <a:t>Mathematical modelling</a:t>
            </a:r>
            <a:endParaRPr lang="en-IN" sz="1800" b="0" strike="noStrike" spc="-1">
              <a:latin typeface="Arial" panose="020B0604020202020204"/>
            </a:endParaRPr>
          </a:p>
        </p:txBody>
      </p:sp>
      <p:sp>
        <p:nvSpPr>
          <p:cNvPr id="144" name="TextShape 3"/>
          <p:cNvSpPr txBox="1"/>
          <p:nvPr/>
        </p:nvSpPr>
        <p:spPr>
          <a:xfrm>
            <a:off x="685800" y="2194560"/>
            <a:ext cx="10820160" cy="2050560"/>
          </a:xfrm>
          <a:prstGeom prst="rect">
            <a:avLst/>
          </a:prstGeom>
          <a:noFill/>
          <a:ln>
            <a:noFill/>
          </a:ln>
        </p:spPr>
        <p:txBody>
          <a:bodyPr>
            <a:normAutofit/>
          </a:bodyPr>
          <a:p>
            <a:pPr marL="228600" indent="-227965">
              <a:lnSpc>
                <a:spcPct val="90000"/>
              </a:lnSpc>
              <a:spcBef>
                <a:spcPts val="1000"/>
              </a:spcBef>
              <a:buClr>
                <a:srgbClr val="000000"/>
              </a:buClr>
              <a:buFont typeface="Arial" panose="020B0604020202020204"/>
              <a:buChar char="•"/>
            </a:pPr>
            <a:r>
              <a:rPr lang="en-US" sz="1800" b="0" strike="noStrike" spc="-1">
                <a:solidFill>
                  <a:srgbClr val="000000"/>
                </a:solidFill>
                <a:latin typeface="Century Gothic"/>
              </a:rPr>
              <a:t>Because the output torque of a stepper motor is almost constant, it is not very useful to achieve fine control of the TWSB robot state using equations mentioned, you either turn on the wheel motors at full torque or turn off the wheel motors with zero torque, unlike the brushed DC motor where we can adjust the output torque by adjusting the armature voltage supply va of the motors. </a:t>
            </a:r>
            <a:endParaRPr lang="en-US" sz="18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US" sz="1800" b="0" strike="noStrike" spc="-1">
                <a:solidFill>
                  <a:srgbClr val="000000"/>
                </a:solidFill>
                <a:latin typeface="Century Gothic"/>
              </a:rPr>
              <a:t>Instead the mechanical parameter that we can control effectively for brushless DC motor and stepper motor is the output shaft rotation speed or angle.</a:t>
            </a:r>
            <a:endParaRPr lang="en-US" sz="1800" b="0" strike="noStrike" spc="-1">
              <a:solidFill>
                <a:srgbClr val="000000"/>
              </a:solidFill>
              <a:latin typeface="Century Gothic"/>
            </a:endParaRPr>
          </a:p>
        </p:txBody>
      </p:sp>
      <p:pic>
        <p:nvPicPr>
          <p:cNvPr id="145" name="Picture 44"/>
          <p:cNvPicPr/>
          <p:nvPr/>
        </p:nvPicPr>
        <p:blipFill>
          <a:blip r:embed="rId1"/>
          <a:stretch>
            <a:fillRect/>
          </a:stretch>
        </p:blipFill>
        <p:spPr>
          <a:xfrm>
            <a:off x="3023280" y="4173480"/>
            <a:ext cx="5353200" cy="25185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5448960" y="923760"/>
            <a:ext cx="5720760" cy="519840"/>
          </a:xfrm>
          <a:prstGeom prst="rect">
            <a:avLst/>
          </a:prstGeom>
          <a:noFill/>
          <a:ln>
            <a:noFill/>
          </a:ln>
        </p:spPr>
        <p:txBody>
          <a:bodyPr anchor="ctr">
            <a:noAutofit/>
          </a:bodyPr>
          <a:p>
            <a:pPr algn="r">
              <a:lnSpc>
                <a:spcPct val="90000"/>
              </a:lnSpc>
            </a:pPr>
            <a:r>
              <a:rPr lang="en-IN" sz="3200" b="0" strike="noStrike" cap="all" spc="-1">
                <a:solidFill>
                  <a:srgbClr val="000000"/>
                </a:solidFill>
                <a:latin typeface="Century Gothic"/>
              </a:rPr>
              <a:t>Literature survey</a:t>
            </a:r>
            <a:endParaRPr lang="en-US" sz="3200" b="0" strike="noStrike" spc="-1">
              <a:solidFill>
                <a:srgbClr val="000000"/>
              </a:solidFill>
              <a:latin typeface="Century Gothic"/>
            </a:endParaRPr>
          </a:p>
        </p:txBody>
      </p:sp>
      <p:sp>
        <p:nvSpPr>
          <p:cNvPr id="147" name="TextShape 2"/>
          <p:cNvSpPr txBox="1"/>
          <p:nvPr/>
        </p:nvSpPr>
        <p:spPr>
          <a:xfrm>
            <a:off x="685800" y="2194560"/>
            <a:ext cx="10820160" cy="4023720"/>
          </a:xfrm>
          <a:prstGeom prst="rect">
            <a:avLst/>
          </a:prstGeom>
          <a:noFill/>
          <a:ln>
            <a:noFill/>
          </a:ln>
        </p:spPr>
        <p:txBody>
          <a:bodyPr>
            <a:normAutofit/>
          </a:bodyPr>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An, W.[4] derived mathematical models for PID and LQR control systems, simulated them in MATLAB, and concluded that LQR had better balancing performance than PID.</a:t>
            </a:r>
            <a:endParaRPr lang="en-US" sz="2200" b="0" strike="noStrike" spc="-1">
              <a:solidFill>
                <a:srgbClr val="000000"/>
              </a:solidFill>
              <a:latin typeface="Century Gothic"/>
            </a:endParaRPr>
          </a:p>
          <a:p>
            <a:pPr>
              <a:lnSpc>
                <a:spcPct val="90000"/>
              </a:lnSpc>
              <a:spcBef>
                <a:spcPts val="1000"/>
              </a:spcBef>
            </a:pP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Jamil and …[5] developed a mathematical model with PID and LQR control systems, simulated them in MATLAB and Simulink, and concluded that PID controller is sufficient if robot has to only balance itself vertically and not move around; but if we want a robot which can balance itself vertically as well as move around, then we better go for LQR for best results.</a:t>
            </a:r>
            <a:endParaRPr lang="en-US" sz="2200" b="0" strike="noStrike" spc="-1">
              <a:solidFill>
                <a:srgbClr val="000000"/>
              </a:solidFill>
              <a:latin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5448960" y="923760"/>
            <a:ext cx="5720760" cy="519840"/>
          </a:xfrm>
          <a:prstGeom prst="rect">
            <a:avLst/>
          </a:prstGeom>
          <a:noFill/>
          <a:ln>
            <a:noFill/>
          </a:ln>
        </p:spPr>
        <p:txBody>
          <a:bodyPr anchor="ctr">
            <a:noAutofit/>
          </a:bodyPr>
          <a:p>
            <a:pPr algn="r">
              <a:lnSpc>
                <a:spcPct val="90000"/>
              </a:lnSpc>
            </a:pPr>
            <a:r>
              <a:rPr lang="en-IN" sz="3200" b="0" strike="noStrike" cap="all" spc="-1">
                <a:solidFill>
                  <a:srgbClr val="000000"/>
                </a:solidFill>
                <a:latin typeface="Century Gothic"/>
              </a:rPr>
              <a:t>Literature survey</a:t>
            </a:r>
            <a:endParaRPr lang="en-US" sz="3200" b="0" strike="noStrike" spc="-1">
              <a:solidFill>
                <a:srgbClr val="000000"/>
              </a:solidFill>
              <a:latin typeface="Century Gothic"/>
            </a:endParaRPr>
          </a:p>
        </p:txBody>
      </p:sp>
      <p:sp>
        <p:nvSpPr>
          <p:cNvPr id="149" name="CustomShape 2"/>
          <p:cNvSpPr/>
          <p:nvPr/>
        </p:nvSpPr>
        <p:spPr>
          <a:xfrm>
            <a:off x="535320" y="1488240"/>
            <a:ext cx="206784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spAutoFit/>
          </a:bodyPr>
          <a:p>
            <a:pPr>
              <a:lnSpc>
                <a:spcPct val="100000"/>
              </a:lnSpc>
            </a:pPr>
            <a:r>
              <a:rPr lang="en-IN" sz="1800" b="1" u="sng" strike="noStrike" spc="-1">
                <a:solidFill>
                  <a:srgbClr val="000000"/>
                </a:solidFill>
                <a:uFillTx/>
                <a:latin typeface="Century Gothic"/>
              </a:rPr>
              <a:t>LQR Controller</a:t>
            </a:r>
            <a:endParaRPr lang="en-IN" sz="1800" b="0" strike="noStrike" spc="-1">
              <a:latin typeface="Arial" panose="020B0604020202020204"/>
            </a:endParaRPr>
          </a:p>
        </p:txBody>
      </p:sp>
      <p:sp>
        <p:nvSpPr>
          <p:cNvPr id="150" name="TextShape 3"/>
          <p:cNvSpPr txBox="1"/>
          <p:nvPr/>
        </p:nvSpPr>
        <p:spPr>
          <a:xfrm>
            <a:off x="685800" y="2194560"/>
            <a:ext cx="10820160" cy="1612080"/>
          </a:xfrm>
          <a:prstGeom prst="rect">
            <a:avLst/>
          </a:prstGeom>
          <a:noFill/>
          <a:ln>
            <a:noFill/>
          </a:ln>
        </p:spPr>
        <p:txBody>
          <a:bodyPr>
            <a:noAutofit/>
          </a:bodyPr>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Linear Quadratic Regulator</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To control a linear system, LQR-control can be applied.</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The states of the dynamical system are described by a state space model including the matrices A, B and C, D as seen in the figure below</a:t>
            </a:r>
            <a:endParaRPr lang="en-US" sz="2200" b="0" strike="noStrike" spc="-1">
              <a:solidFill>
                <a:srgbClr val="000000"/>
              </a:solidFill>
              <a:latin typeface="Century Gothic"/>
            </a:endParaRPr>
          </a:p>
          <a:p>
            <a:pPr>
              <a:lnSpc>
                <a:spcPct val="90000"/>
              </a:lnSpc>
              <a:spcBef>
                <a:spcPts val="1000"/>
              </a:spcBef>
            </a:pPr>
            <a:endParaRPr lang="en-US" sz="2200" b="0" strike="noStrike" spc="-1">
              <a:solidFill>
                <a:srgbClr val="000000"/>
              </a:solidFill>
              <a:latin typeface="Century Gothic"/>
            </a:endParaRPr>
          </a:p>
        </p:txBody>
      </p:sp>
      <p:pic>
        <p:nvPicPr>
          <p:cNvPr id="151" name="Picture 6"/>
          <p:cNvPicPr/>
          <p:nvPr/>
        </p:nvPicPr>
        <p:blipFill>
          <a:blip r:embed="rId1"/>
          <a:stretch>
            <a:fillRect/>
          </a:stretch>
        </p:blipFill>
        <p:spPr>
          <a:xfrm>
            <a:off x="3321720" y="3924720"/>
            <a:ext cx="5083920" cy="20095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5448960" y="923760"/>
            <a:ext cx="5720760" cy="519840"/>
          </a:xfrm>
          <a:prstGeom prst="rect">
            <a:avLst/>
          </a:prstGeom>
          <a:noFill/>
          <a:ln>
            <a:noFill/>
          </a:ln>
        </p:spPr>
        <p:txBody>
          <a:bodyPr anchor="ctr">
            <a:noAutofit/>
          </a:bodyPr>
          <a:p>
            <a:pPr algn="r">
              <a:lnSpc>
                <a:spcPct val="90000"/>
              </a:lnSpc>
            </a:pPr>
            <a:r>
              <a:rPr lang="en-IN" sz="3200" b="0" strike="noStrike" cap="all" spc="-1">
                <a:solidFill>
                  <a:srgbClr val="000000"/>
                </a:solidFill>
                <a:latin typeface="Century Gothic"/>
              </a:rPr>
              <a:t>Literature survey</a:t>
            </a:r>
            <a:endParaRPr lang="en-US" sz="3200" b="0" strike="noStrike" spc="-1">
              <a:solidFill>
                <a:srgbClr val="000000"/>
              </a:solidFill>
              <a:latin typeface="Century Gothic"/>
            </a:endParaRPr>
          </a:p>
        </p:txBody>
      </p:sp>
      <p:sp>
        <p:nvSpPr>
          <p:cNvPr id="153" name="CustomShape 2"/>
          <p:cNvSpPr/>
          <p:nvPr/>
        </p:nvSpPr>
        <p:spPr>
          <a:xfrm>
            <a:off x="486720" y="1488240"/>
            <a:ext cx="288324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spAutoFit/>
          </a:bodyPr>
          <a:p>
            <a:pPr>
              <a:lnSpc>
                <a:spcPct val="100000"/>
              </a:lnSpc>
            </a:pPr>
            <a:r>
              <a:rPr lang="en-IN" sz="1800" b="1" u="sng" strike="noStrike" spc="-1">
                <a:solidFill>
                  <a:srgbClr val="000000"/>
                </a:solidFill>
                <a:uFillTx/>
                <a:latin typeface="Century Gothic"/>
              </a:rPr>
              <a:t>Why stepper motor ?</a:t>
            </a:r>
            <a:endParaRPr lang="en-IN" sz="1800" b="0" strike="noStrike" spc="-1">
              <a:latin typeface="Arial" panose="020B0604020202020204"/>
            </a:endParaRPr>
          </a:p>
        </p:txBody>
      </p:sp>
      <p:sp>
        <p:nvSpPr>
          <p:cNvPr id="154" name="TextShape 3"/>
          <p:cNvSpPr txBox="1"/>
          <p:nvPr/>
        </p:nvSpPr>
        <p:spPr>
          <a:xfrm>
            <a:off x="685800" y="2194560"/>
            <a:ext cx="10820160" cy="1612080"/>
          </a:xfrm>
          <a:prstGeom prst="rect">
            <a:avLst/>
          </a:prstGeom>
          <a:noFill/>
          <a:ln>
            <a:noFill/>
          </a:ln>
        </p:spPr>
        <p:txBody>
          <a:bodyPr>
            <a:noAutofit/>
          </a:bodyPr>
          <a:p>
            <a:pPr marL="228600" indent="-227965">
              <a:lnSpc>
                <a:spcPct val="90000"/>
              </a:lnSpc>
              <a:spcBef>
                <a:spcPts val="1000"/>
              </a:spcBef>
              <a:buClr>
                <a:srgbClr val="000000"/>
              </a:buClr>
              <a:buFont typeface="Arial" panose="020B0604020202020204"/>
              <a:buChar char="•"/>
            </a:pPr>
            <a:r>
              <a:rPr lang="en-IN" sz="2000" b="0" strike="noStrike" spc="-1">
                <a:solidFill>
                  <a:srgbClr val="000000"/>
                </a:solidFill>
                <a:latin typeface="Century Gothic"/>
              </a:rPr>
              <a:t>Constant torque</a:t>
            </a:r>
            <a:endParaRPr lang="en-US" sz="20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IN" sz="2000" b="0" strike="noStrike" spc="-1">
                <a:solidFill>
                  <a:srgbClr val="000000"/>
                </a:solidFill>
                <a:latin typeface="Century Gothic"/>
              </a:rPr>
              <a:t>High precision</a:t>
            </a:r>
            <a:endParaRPr lang="en-US" sz="20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US" sz="2000" b="0" strike="noStrike" spc="-1">
                <a:solidFill>
                  <a:srgbClr val="000000"/>
                </a:solidFill>
                <a:latin typeface="Century Gothic"/>
              </a:rPr>
              <a:t>This motor is like a brushless DC motor in which the complete turn is divided into several steps. Working in the correct operating  range, they allow to maintain the position without usingencoders.</a:t>
            </a:r>
            <a:endParaRPr lang="en-US" sz="20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US" sz="2000" b="0" strike="noStrike" spc="-1">
                <a:solidFill>
                  <a:srgbClr val="000000"/>
                </a:solidFill>
                <a:latin typeface="Century Gothic"/>
              </a:rPr>
              <a:t>The speed of the motor can be controlled by means of a PWM signal y the direction with a digital signal using the micro stepping motor driver A4988</a:t>
            </a:r>
            <a:endParaRPr lang="en-US" sz="2000" b="0" strike="noStrike" spc="-1">
              <a:solidFill>
                <a:srgbClr val="000000"/>
              </a:solidFill>
              <a:latin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FLOWCHART</a:t>
            </a:r>
            <a:endParaRPr lang="en-US" sz="4000" b="0" strike="noStrike" spc="-1">
              <a:solidFill>
                <a:srgbClr val="000000"/>
              </a:solidFill>
              <a:latin typeface="Century Gothic"/>
            </a:endParaRPr>
          </a:p>
        </p:txBody>
      </p:sp>
      <p:pic>
        <p:nvPicPr>
          <p:cNvPr id="156" name="Content Placeholder 4"/>
          <p:cNvPicPr/>
          <p:nvPr/>
        </p:nvPicPr>
        <p:blipFill>
          <a:blip r:embed="rId1"/>
          <a:stretch>
            <a:fillRect/>
          </a:stretch>
        </p:blipFill>
        <p:spPr>
          <a:xfrm>
            <a:off x="1499040" y="1682280"/>
            <a:ext cx="9193320" cy="4700520"/>
          </a:xfrm>
          <a:prstGeom prst="rect">
            <a:avLst/>
          </a:prstGeom>
          <a:ln>
            <a:noFill/>
          </a:ln>
        </p:spPr>
      </p:pic>
      <p:sp>
        <p:nvSpPr>
          <p:cNvPr id="157" name="CustomShape 2"/>
          <p:cNvSpPr/>
          <p:nvPr/>
        </p:nvSpPr>
        <p:spPr>
          <a:xfrm>
            <a:off x="2164680" y="4600080"/>
            <a:ext cx="2154960" cy="136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8" name="CustomShape 3"/>
          <p:cNvSpPr/>
          <p:nvPr/>
        </p:nvSpPr>
        <p:spPr>
          <a:xfrm>
            <a:off x="3750840" y="3612960"/>
            <a:ext cx="2167560" cy="234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9" name="CustomShape 4"/>
          <p:cNvSpPr/>
          <p:nvPr/>
        </p:nvSpPr>
        <p:spPr>
          <a:xfrm>
            <a:off x="7958880" y="3162960"/>
            <a:ext cx="596880" cy="6620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p:style>
      </p:sp>
      <p:sp>
        <p:nvSpPr>
          <p:cNvPr id="160" name="CustomShape 5"/>
          <p:cNvSpPr/>
          <p:nvPr/>
        </p:nvSpPr>
        <p:spPr>
          <a:xfrm>
            <a:off x="7958880" y="3162960"/>
            <a:ext cx="680760" cy="819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200" b="1" strike="noStrike" spc="-1">
                <a:solidFill>
                  <a:srgbClr val="000000"/>
                </a:solidFill>
                <a:latin typeface="Century Gothic"/>
              </a:rPr>
              <a:t>Motor Drivers</a:t>
            </a:r>
            <a:endParaRPr lang="en-IN" sz="1200" b="0" strike="noStrike" spc="-1">
              <a:latin typeface="Arial" panose="020B0604020202020204"/>
            </a:endParaRPr>
          </a:p>
        </p:txBody>
      </p:sp>
      <p:sp>
        <p:nvSpPr>
          <p:cNvPr id="161" name="CustomShape 6"/>
          <p:cNvSpPr/>
          <p:nvPr/>
        </p:nvSpPr>
        <p:spPr>
          <a:xfrm>
            <a:off x="9349200" y="2733840"/>
            <a:ext cx="298080" cy="2408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p:style>
      </p:sp>
      <p:sp>
        <p:nvSpPr>
          <p:cNvPr id="162" name="CustomShape 7"/>
          <p:cNvSpPr/>
          <p:nvPr/>
        </p:nvSpPr>
        <p:spPr>
          <a:xfrm>
            <a:off x="9424080" y="3612960"/>
            <a:ext cx="223560" cy="240840"/>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8975880" y="399240"/>
            <a:ext cx="2903040" cy="1292760"/>
          </a:xfrm>
          <a:prstGeom prst="rect">
            <a:avLst/>
          </a:prstGeom>
          <a:noFill/>
          <a:ln>
            <a:noFill/>
          </a:ln>
        </p:spPr>
        <p:txBody>
          <a:bodyPr anchor="ctr">
            <a:normAutofit/>
          </a:bodyPr>
          <a:p>
            <a:pPr algn="r">
              <a:lnSpc>
                <a:spcPct val="90000"/>
              </a:lnSpc>
            </a:pPr>
            <a:r>
              <a:rPr lang="en-IN" sz="3200" b="0" strike="noStrike" cap="all" spc="-1">
                <a:solidFill>
                  <a:srgbClr val="000000"/>
                </a:solidFill>
                <a:latin typeface="Century Gothic"/>
              </a:rPr>
              <a:t>WORKING</a:t>
            </a:r>
            <a:endParaRPr lang="en-US" sz="3200" b="0" strike="noStrike" spc="-1">
              <a:solidFill>
                <a:srgbClr val="000000"/>
              </a:solidFill>
              <a:latin typeface="Century Gothic"/>
            </a:endParaRPr>
          </a:p>
        </p:txBody>
      </p:sp>
      <p:pic>
        <p:nvPicPr>
          <p:cNvPr id="164" name="Content Placeholder 8"/>
          <p:cNvPicPr/>
          <p:nvPr/>
        </p:nvPicPr>
        <p:blipFill>
          <a:blip r:embed="rId1"/>
          <a:stretch>
            <a:fillRect/>
          </a:stretch>
        </p:blipFill>
        <p:spPr>
          <a:xfrm>
            <a:off x="3309840" y="399240"/>
            <a:ext cx="6365520" cy="66729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927865" y="404870"/>
            <a:ext cx="8610120" cy="1292760"/>
          </a:xfrm>
        </p:spPr>
        <p:txBody>
          <a:bodyPr/>
          <a:p>
            <a:pPr algn="r"/>
            <a:r>
              <a:rPr lang="en-US" sz="2400"/>
              <a:t>CIRCUIT DIAGRAM</a:t>
            </a:r>
            <a:endParaRPr lang="en-US" sz="2400"/>
          </a:p>
        </p:txBody>
      </p:sp>
      <p:pic>
        <p:nvPicPr>
          <p:cNvPr id="4" name="Picture 3" descr="Screenshot from 2022-09-19 11-52-04"/>
          <p:cNvPicPr>
            <a:picLocks noChangeAspect="1"/>
          </p:cNvPicPr>
          <p:nvPr/>
        </p:nvPicPr>
        <p:blipFill>
          <a:blip r:embed="rId1"/>
          <a:srcRect l="15349" t="10500" r="8458" b="22306"/>
          <a:stretch>
            <a:fillRect/>
          </a:stretch>
        </p:blipFill>
        <p:spPr>
          <a:xfrm>
            <a:off x="1415415" y="1628775"/>
            <a:ext cx="9289415" cy="46081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3D Design</a:t>
            </a:r>
            <a:endParaRPr lang="en-US" sz="4000" b="0" strike="noStrike" spc="-1">
              <a:solidFill>
                <a:srgbClr val="000000"/>
              </a:solidFill>
              <a:latin typeface="Century Gothic"/>
            </a:endParaRPr>
          </a:p>
        </p:txBody>
      </p:sp>
      <p:pic>
        <p:nvPicPr>
          <p:cNvPr id="170" name="Content Placeholder 4"/>
          <p:cNvPicPr/>
          <p:nvPr/>
        </p:nvPicPr>
        <p:blipFill>
          <a:blip r:embed="rId1"/>
          <a:stretch>
            <a:fillRect/>
          </a:stretch>
        </p:blipFill>
        <p:spPr>
          <a:xfrm>
            <a:off x="6423840" y="2319120"/>
            <a:ext cx="3886200" cy="3562920"/>
          </a:xfrm>
          <a:prstGeom prst="rect">
            <a:avLst/>
          </a:prstGeom>
          <a:ln>
            <a:noFill/>
          </a:ln>
        </p:spPr>
      </p:pic>
      <p:pic>
        <p:nvPicPr>
          <p:cNvPr id="171" name="Picture 6"/>
          <p:cNvPicPr/>
          <p:nvPr/>
        </p:nvPicPr>
        <p:blipFill>
          <a:blip r:embed="rId2"/>
          <a:stretch>
            <a:fillRect/>
          </a:stretch>
        </p:blipFill>
        <p:spPr>
          <a:xfrm>
            <a:off x="2350440" y="2319120"/>
            <a:ext cx="3362760" cy="3562920"/>
          </a:xfrm>
          <a:prstGeom prst="rect">
            <a:avLst/>
          </a:prstGeom>
          <a:ln>
            <a:noFill/>
          </a:ln>
        </p:spPr>
      </p:pic>
      <p:sp>
        <p:nvSpPr>
          <p:cNvPr id="172" name="CustomShape 2"/>
          <p:cNvSpPr/>
          <p:nvPr/>
        </p:nvSpPr>
        <p:spPr>
          <a:xfrm>
            <a:off x="4777200" y="6144120"/>
            <a:ext cx="5784480" cy="2728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200" b="1" strike="noStrike" spc="-1">
                <a:solidFill>
                  <a:srgbClr val="000000"/>
                </a:solidFill>
                <a:latin typeface="Century Gothic"/>
              </a:rPr>
              <a:t>Designn 1 (using m5 threaded rod)</a:t>
            </a:r>
            <a:endParaRPr lang="en-IN"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Abstract</a:t>
            </a:r>
            <a:endParaRPr lang="en-US" sz="4000" b="0" strike="noStrike" spc="-1">
              <a:solidFill>
                <a:srgbClr val="000000"/>
              </a:solidFill>
              <a:latin typeface="Century Gothic"/>
            </a:endParaRPr>
          </a:p>
        </p:txBody>
      </p:sp>
      <p:sp>
        <p:nvSpPr>
          <p:cNvPr id="90" name="TextShape 2"/>
          <p:cNvSpPr txBox="1"/>
          <p:nvPr/>
        </p:nvSpPr>
        <p:spPr>
          <a:xfrm>
            <a:off x="685800" y="2194560"/>
            <a:ext cx="10820160" cy="4023720"/>
          </a:xfrm>
          <a:prstGeom prst="rect">
            <a:avLst/>
          </a:prstGeom>
          <a:noFill/>
          <a:ln>
            <a:noFill/>
          </a:ln>
        </p:spPr>
        <p:txBody>
          <a:bodyPr>
            <a:noAutofit/>
          </a:bodyPr>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A robot that will balance on two wheels and be able to have loads of varying weight and size placed on the top platform.  It will be capable of handling disturbances including bumps from humans or running into stationary objects and it can accommodate flooring changes (carpet, tile etc.) while maintaining balance.</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An accelerometer and a gyroscope feed information back to the microcontroller which feeds a PWM signal to two motors that drive the wheels so they stay under the center of mass of the robot.</a:t>
            </a:r>
            <a:endParaRPr lang="en-US" sz="2200" b="0" strike="noStrike" spc="-1">
              <a:solidFill>
                <a:srgbClr val="000000"/>
              </a:solidFill>
              <a:latin typeface="Century Gothic"/>
            </a:endParaRPr>
          </a:p>
        </p:txBody>
      </p:sp>
      <p:pic>
        <p:nvPicPr>
          <p:cNvPr id="91" name="Picture 3"/>
          <p:cNvPicPr/>
          <p:nvPr/>
        </p:nvPicPr>
        <p:blipFill>
          <a:blip r:embed="rId1"/>
          <a:stretch>
            <a:fillRect/>
          </a:stretch>
        </p:blipFill>
        <p:spPr>
          <a:xfrm>
            <a:off x="3738960" y="5136480"/>
            <a:ext cx="3314520" cy="13806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3D Design</a:t>
            </a:r>
            <a:endParaRPr lang="en-US" sz="4000" b="0" strike="noStrike" spc="-1">
              <a:solidFill>
                <a:srgbClr val="000000"/>
              </a:solidFill>
              <a:latin typeface="Century Gothic"/>
            </a:endParaRPr>
          </a:p>
        </p:txBody>
      </p:sp>
      <p:pic>
        <p:nvPicPr>
          <p:cNvPr id="174" name="Picture 3"/>
          <p:cNvPicPr/>
          <p:nvPr/>
        </p:nvPicPr>
        <p:blipFill>
          <a:blip r:embed="rId1"/>
          <a:stretch>
            <a:fillRect/>
          </a:stretch>
        </p:blipFill>
        <p:spPr>
          <a:xfrm>
            <a:off x="5905800" y="2084400"/>
            <a:ext cx="4218120" cy="3731760"/>
          </a:xfrm>
          <a:prstGeom prst="rect">
            <a:avLst/>
          </a:prstGeom>
          <a:ln>
            <a:noFill/>
          </a:ln>
        </p:spPr>
      </p:pic>
      <p:pic>
        <p:nvPicPr>
          <p:cNvPr id="175" name="Content Placeholder 10"/>
          <p:cNvPicPr/>
          <p:nvPr/>
        </p:nvPicPr>
        <p:blipFill>
          <a:blip r:embed="rId2"/>
          <a:stretch>
            <a:fillRect/>
          </a:stretch>
        </p:blipFill>
        <p:spPr>
          <a:xfrm>
            <a:off x="1657440" y="1989360"/>
            <a:ext cx="3894120" cy="3864600"/>
          </a:xfrm>
          <a:prstGeom prst="rect">
            <a:avLst/>
          </a:prstGeom>
          <a:ln>
            <a:noFill/>
          </a:ln>
        </p:spPr>
      </p:pic>
      <p:sp>
        <p:nvSpPr>
          <p:cNvPr id="176" name="CustomShape 2"/>
          <p:cNvSpPr/>
          <p:nvPr/>
        </p:nvSpPr>
        <p:spPr>
          <a:xfrm>
            <a:off x="3069720" y="6055560"/>
            <a:ext cx="1809720" cy="33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600" b="0" strike="noStrike" spc="-1">
                <a:solidFill>
                  <a:srgbClr val="000000"/>
                </a:solidFill>
                <a:latin typeface="Century Gothic"/>
              </a:rPr>
              <a:t>Design 2</a:t>
            </a:r>
            <a:endParaRPr lang="en-IN" sz="1600" b="0" strike="noStrike" spc="-1">
              <a:latin typeface="Arial" panose="020B0604020202020204"/>
            </a:endParaRPr>
          </a:p>
        </p:txBody>
      </p:sp>
      <p:sp>
        <p:nvSpPr>
          <p:cNvPr id="177" name="CustomShape 3"/>
          <p:cNvSpPr/>
          <p:nvPr/>
        </p:nvSpPr>
        <p:spPr>
          <a:xfrm>
            <a:off x="7311960" y="6055560"/>
            <a:ext cx="1186920" cy="33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600" b="0" strike="noStrike" spc="-1">
                <a:solidFill>
                  <a:srgbClr val="000000"/>
                </a:solidFill>
                <a:latin typeface="Century Gothic"/>
              </a:rPr>
              <a:t>Design 3</a:t>
            </a:r>
            <a:endParaRPr lang="en-IN" sz="16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3D Design</a:t>
            </a:r>
            <a:endParaRPr lang="en-US" sz="4000" b="0" strike="noStrike" spc="-1">
              <a:solidFill>
                <a:srgbClr val="000000"/>
              </a:solidFill>
              <a:latin typeface="Century Gothic"/>
            </a:endParaRPr>
          </a:p>
        </p:txBody>
      </p:sp>
      <p:sp>
        <p:nvSpPr>
          <p:cNvPr id="179" name="CustomShape 2"/>
          <p:cNvSpPr/>
          <p:nvPr/>
        </p:nvSpPr>
        <p:spPr>
          <a:xfrm>
            <a:off x="5462280" y="5721120"/>
            <a:ext cx="1809720" cy="333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600" b="0" strike="noStrike" spc="-1">
                <a:solidFill>
                  <a:srgbClr val="000000"/>
                </a:solidFill>
                <a:latin typeface="Century Gothic"/>
              </a:rPr>
              <a:t>Design 4</a:t>
            </a:r>
            <a:endParaRPr lang="en-IN" sz="1600" b="0" strike="noStrike" spc="-1">
              <a:latin typeface="Arial" panose="020B0604020202020204"/>
            </a:endParaRPr>
          </a:p>
        </p:txBody>
      </p:sp>
      <p:pic>
        <p:nvPicPr>
          <p:cNvPr id="180" name="Content Placeholder 6"/>
          <p:cNvPicPr/>
          <p:nvPr/>
        </p:nvPicPr>
        <p:blipFill>
          <a:blip r:embed="rId1"/>
          <a:srcRect l="33007" t="27822" r="36535" b="29672"/>
          <a:stretch>
            <a:fillRect/>
          </a:stretch>
        </p:blipFill>
        <p:spPr>
          <a:xfrm>
            <a:off x="1891080" y="2241720"/>
            <a:ext cx="3757680" cy="2949480"/>
          </a:xfrm>
          <a:prstGeom prst="rect">
            <a:avLst/>
          </a:prstGeom>
          <a:ln>
            <a:noFill/>
          </a:ln>
        </p:spPr>
      </p:pic>
      <p:pic>
        <p:nvPicPr>
          <p:cNvPr id="181" name="Picture 8"/>
          <p:cNvPicPr/>
          <p:nvPr/>
        </p:nvPicPr>
        <p:blipFill>
          <a:blip r:embed="rId2"/>
          <a:srcRect l="28228" t="33123" r="44198" b="24878"/>
          <a:stretch>
            <a:fillRect/>
          </a:stretch>
        </p:blipFill>
        <p:spPr>
          <a:xfrm>
            <a:off x="6090840" y="2241720"/>
            <a:ext cx="3442680" cy="2949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3D model </a:t>
            </a:r>
            <a:endParaRPr lang="en-US" sz="4000" b="0" strike="noStrike" spc="-1">
              <a:solidFill>
                <a:srgbClr val="000000"/>
              </a:solidFill>
              <a:latin typeface="Century Gothic"/>
            </a:endParaRPr>
          </a:p>
        </p:txBody>
      </p:sp>
      <p:pic>
        <p:nvPicPr>
          <p:cNvPr id="183" name="Content Placeholder 10"/>
          <p:cNvPicPr/>
          <p:nvPr/>
        </p:nvPicPr>
        <p:blipFill>
          <a:blip r:embed="rId1"/>
          <a:srcRect l="11658" t="31894" r="27466" b="9226"/>
          <a:stretch>
            <a:fillRect/>
          </a:stretch>
        </p:blipFill>
        <p:spPr>
          <a:xfrm>
            <a:off x="1150200" y="2497320"/>
            <a:ext cx="5204880" cy="2831400"/>
          </a:xfrm>
          <a:prstGeom prst="rect">
            <a:avLst/>
          </a:prstGeom>
          <a:ln>
            <a:noFill/>
          </a:ln>
        </p:spPr>
      </p:pic>
      <p:pic>
        <p:nvPicPr>
          <p:cNvPr id="184" name="Picture 12"/>
          <p:cNvPicPr/>
          <p:nvPr/>
        </p:nvPicPr>
        <p:blipFill>
          <a:blip r:embed="rId2"/>
          <a:srcRect l="26011" t="23154" r="50005" b="25451"/>
          <a:stretch>
            <a:fillRect/>
          </a:stretch>
        </p:blipFill>
        <p:spPr>
          <a:xfrm rot="5400000">
            <a:off x="7408080" y="2146320"/>
            <a:ext cx="2886120" cy="3477960"/>
          </a:xfrm>
          <a:prstGeom prst="rect">
            <a:avLst/>
          </a:prstGeom>
          <a:ln>
            <a:noFill/>
          </a:ln>
        </p:spPr>
      </p:pic>
      <p:sp>
        <p:nvSpPr>
          <p:cNvPr id="185" name="CustomShape 2"/>
          <p:cNvSpPr/>
          <p:nvPr/>
        </p:nvSpPr>
        <p:spPr>
          <a:xfrm>
            <a:off x="3033360" y="5724360"/>
            <a:ext cx="245088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800" b="0" strike="noStrike" spc="-1">
                <a:solidFill>
                  <a:srgbClr val="000000"/>
                </a:solidFill>
                <a:latin typeface="Arial" panose="020B0604020202020204"/>
              </a:rPr>
              <a:t>Base Platform</a:t>
            </a:r>
            <a:endParaRPr lang="en-IN" sz="1800" b="0" strike="noStrike" spc="-1">
              <a:latin typeface="Arial" panose="020B0604020202020204"/>
            </a:endParaRPr>
          </a:p>
        </p:txBody>
      </p:sp>
      <p:sp>
        <p:nvSpPr>
          <p:cNvPr id="186" name="CustomShape 3"/>
          <p:cNvSpPr/>
          <p:nvPr/>
        </p:nvSpPr>
        <p:spPr>
          <a:xfrm>
            <a:off x="7932960" y="5724360"/>
            <a:ext cx="245088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1800" b="0" strike="noStrike" spc="-1">
                <a:solidFill>
                  <a:srgbClr val="000000"/>
                </a:solidFill>
                <a:latin typeface="Arial" panose="020B0604020202020204"/>
              </a:rPr>
              <a:t>Side platform</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112760" y="548640"/>
            <a:ext cx="3522345" cy="521970"/>
          </a:xfrm>
          <a:prstGeom prst="rect">
            <a:avLst/>
          </a:prstGeom>
          <a:noFill/>
        </p:spPr>
        <p:txBody>
          <a:bodyPr wrap="none" rtlCol="0">
            <a:spAutoFit/>
          </a:bodyPr>
          <a:p>
            <a:r>
              <a:rPr lang="en-US" sz="2800"/>
              <a:t>Structure of the robot</a:t>
            </a:r>
            <a:endParaRPr lang="en-US" sz="2800"/>
          </a:p>
        </p:txBody>
      </p:sp>
      <p:pic>
        <p:nvPicPr>
          <p:cNvPr id="4" name="Picture 3" descr="IMG20220924144733"/>
          <p:cNvPicPr>
            <a:picLocks noChangeAspect="1"/>
          </p:cNvPicPr>
          <p:nvPr/>
        </p:nvPicPr>
        <p:blipFill>
          <a:blip r:embed="rId1"/>
          <a:stretch>
            <a:fillRect/>
          </a:stretch>
        </p:blipFill>
        <p:spPr>
          <a:xfrm>
            <a:off x="2711450" y="1196975"/>
            <a:ext cx="7176135" cy="5382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7789320" y="385560"/>
            <a:ext cx="3323520" cy="485280"/>
          </a:xfrm>
          <a:prstGeom prst="rect">
            <a:avLst/>
          </a:prstGeom>
          <a:noFill/>
          <a:ln>
            <a:noFill/>
          </a:ln>
        </p:spPr>
        <p:txBody>
          <a:bodyPr anchor="ctr">
            <a:normAutofit/>
          </a:bodyPr>
          <a:p>
            <a:pPr algn="r">
              <a:lnSpc>
                <a:spcPct val="90000"/>
              </a:lnSpc>
            </a:pPr>
            <a:r>
              <a:rPr lang="en-IN" sz="1800" b="0" strike="noStrike" cap="all" spc="-1">
                <a:solidFill>
                  <a:srgbClr val="000000"/>
                </a:solidFill>
                <a:latin typeface="Century Gothic"/>
              </a:rPr>
              <a:t>MPU6050 SIMULATION</a:t>
            </a:r>
            <a:endParaRPr lang="en-US" sz="1800" b="0" strike="noStrike" spc="-1">
              <a:solidFill>
                <a:srgbClr val="000000"/>
              </a:solidFill>
              <a:latin typeface="Century Gothic"/>
            </a:endParaRPr>
          </a:p>
        </p:txBody>
      </p:sp>
      <p:pic>
        <p:nvPicPr>
          <p:cNvPr id="188" name="Content Placeholder 3"/>
          <p:cNvPicPr/>
          <p:nvPr/>
        </p:nvPicPr>
        <p:blipFill>
          <a:blip r:embed="rId1"/>
          <a:stretch>
            <a:fillRect/>
          </a:stretch>
        </p:blipFill>
        <p:spPr>
          <a:xfrm>
            <a:off x="5491480" y="1024890"/>
            <a:ext cx="5621655" cy="2660650"/>
          </a:xfrm>
          <a:prstGeom prst="rect">
            <a:avLst/>
          </a:prstGeom>
          <a:ln>
            <a:noFill/>
          </a:ln>
        </p:spPr>
      </p:pic>
      <p:pic>
        <p:nvPicPr>
          <p:cNvPr id="189" name="Picture 4"/>
          <p:cNvPicPr/>
          <p:nvPr/>
        </p:nvPicPr>
        <p:blipFill>
          <a:blip r:embed="rId2"/>
          <a:stretch>
            <a:fillRect/>
          </a:stretch>
        </p:blipFill>
        <p:spPr>
          <a:xfrm>
            <a:off x="5516880" y="3750945"/>
            <a:ext cx="5596255" cy="2863850"/>
          </a:xfrm>
          <a:prstGeom prst="rect">
            <a:avLst/>
          </a:prstGeom>
          <a:ln>
            <a:noFill/>
          </a:ln>
        </p:spPr>
      </p:pic>
      <p:pic>
        <p:nvPicPr>
          <p:cNvPr id="190" name="Picture 5"/>
          <p:cNvPicPr/>
          <p:nvPr/>
        </p:nvPicPr>
        <p:blipFill>
          <a:blip r:embed="rId3"/>
          <a:srcRect l="-337" t="7526" r="210" b="13842"/>
          <a:stretch>
            <a:fillRect/>
          </a:stretch>
        </p:blipFill>
        <p:spPr>
          <a:xfrm>
            <a:off x="367665" y="2463800"/>
            <a:ext cx="4221480" cy="369443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Picture 4"/>
          <p:cNvPicPr/>
          <p:nvPr/>
        </p:nvPicPr>
        <p:blipFill>
          <a:blip r:embed="rId1"/>
          <a:srcRect l="-506" t="6598" r="26566" b="16730"/>
          <a:stretch>
            <a:fillRect/>
          </a:stretch>
        </p:blipFill>
        <p:spPr>
          <a:xfrm>
            <a:off x="1212850" y="1700530"/>
            <a:ext cx="4071620" cy="4501515"/>
          </a:xfrm>
          <a:prstGeom prst="rect">
            <a:avLst/>
          </a:prstGeom>
          <a:ln>
            <a:noFill/>
          </a:ln>
        </p:spPr>
      </p:pic>
      <p:sp>
        <p:nvSpPr>
          <p:cNvPr id="194" name="CustomShape 1"/>
          <p:cNvSpPr/>
          <p:nvPr/>
        </p:nvSpPr>
        <p:spPr>
          <a:xfrm>
            <a:off x="7846920" y="326520"/>
            <a:ext cx="4198320" cy="395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IN" sz="2000" b="0" strike="noStrike" spc="-1">
                <a:solidFill>
                  <a:srgbClr val="000000"/>
                </a:solidFill>
                <a:latin typeface="Century Gothic"/>
              </a:rPr>
              <a:t>Stepper Motor simulation</a:t>
            </a:r>
            <a:endParaRPr lang="en-IN" sz="2000" b="0" strike="noStrike" spc="-1">
              <a:latin typeface="Arial" panose="020B0604020202020204"/>
            </a:endParaRPr>
          </a:p>
        </p:txBody>
      </p:sp>
      <p:pic>
        <p:nvPicPr>
          <p:cNvPr id="195" name="Picture 1">
            <a:hlinkClick r:id="" action="ppaction://media"/>
          </p:cNvPr>
          <p:cNvPicPr/>
          <p:nvPr>
            <a:videoFile r:link="rId2"/>
            <p:extLst>
              <p:ext uri="{DAA4B4D4-6D71-4841-9C94-3DE7FCFB9230}">
                <p14:media xmlns:p14="http://schemas.microsoft.com/office/powerpoint/2010/main" r:embed="rId3"/>
              </p:ext>
            </p:extLst>
          </p:nvPr>
        </p:nvPicPr>
        <p:blipFill>
          <a:blip r:embed="rId4"/>
        </p:blipFill>
        <p:spPr>
          <a:xfrm>
            <a:off x="6623685" y="1179830"/>
            <a:ext cx="4793615" cy="545274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icture 6"/>
          <p:cNvPicPr/>
          <p:nvPr/>
        </p:nvPicPr>
        <p:blipFill>
          <a:blip r:embed="rId1"/>
          <a:stretch>
            <a:fillRect/>
          </a:stretch>
        </p:blipFill>
        <p:spPr>
          <a:xfrm>
            <a:off x="5960160" y="1978560"/>
            <a:ext cx="5013000" cy="3759840"/>
          </a:xfrm>
          <a:prstGeom prst="rect">
            <a:avLst/>
          </a:prstGeom>
          <a:ln>
            <a:noFill/>
          </a:ln>
        </p:spPr>
      </p:pic>
      <p:sp>
        <p:nvSpPr>
          <p:cNvPr id="197" name="TextShape 1"/>
          <p:cNvSpPr txBox="1"/>
          <p:nvPr/>
        </p:nvSpPr>
        <p:spPr>
          <a:xfrm>
            <a:off x="7847280" y="707400"/>
            <a:ext cx="10697040" cy="772200"/>
          </a:xfrm>
          <a:prstGeom prst="rect">
            <a:avLst/>
          </a:prstGeom>
          <a:noFill/>
          <a:ln>
            <a:noFill/>
          </a:ln>
        </p:spPr>
        <p:txBody>
          <a:bodyPr>
            <a:noAutofit/>
          </a:bodyPr>
          <a:p>
            <a:pPr>
              <a:lnSpc>
                <a:spcPct val="90000"/>
              </a:lnSpc>
              <a:spcBef>
                <a:spcPts val="1000"/>
              </a:spcBef>
              <a:tabLst>
                <a:tab pos="0" algn="l"/>
              </a:tabLst>
            </a:pPr>
            <a:r>
              <a:rPr lang="en-IN" sz="2200" b="0" strike="noStrike" spc="-1">
                <a:solidFill>
                  <a:srgbClr val="000000"/>
                </a:solidFill>
                <a:latin typeface="Century Gothic"/>
              </a:rPr>
              <a:t>Stepper motor Interfacing</a:t>
            </a:r>
            <a:endParaRPr lang="en-US" sz="2200" b="0" strike="noStrike" spc="-1">
              <a:solidFill>
                <a:srgbClr val="000000"/>
              </a:solidFill>
              <a:latin typeface="Century Gothic"/>
            </a:endParaRPr>
          </a:p>
        </p:txBody>
      </p:sp>
      <p:pic>
        <p:nvPicPr>
          <p:cNvPr id="198" name="Picture 8"/>
          <p:cNvPicPr/>
          <p:nvPr/>
        </p:nvPicPr>
        <p:blipFill>
          <a:blip r:embed="rId2"/>
          <a:stretch>
            <a:fillRect/>
          </a:stretch>
        </p:blipFill>
        <p:spPr>
          <a:xfrm>
            <a:off x="1888920" y="1978560"/>
            <a:ext cx="2763720" cy="37706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r"/>
            <a:r>
              <a:rPr lang="en-US" sz="2400"/>
              <a:t>Finding the center of mass of the robot</a:t>
            </a:r>
            <a:endParaRPr lang="en-US" sz="2400"/>
          </a:p>
        </p:txBody>
      </p:sp>
      <p:sp>
        <p:nvSpPr>
          <p:cNvPr id="3" name="Subtitle 2"/>
          <p:cNvSpPr>
            <a:spLocks noGrp="1"/>
          </p:cNvSpPr>
          <p:nvPr>
            <p:ph type="subTitle"/>
          </p:nvPr>
        </p:nvSpPr>
        <p:spPr>
          <a:xfrm>
            <a:off x="685800" y="2194560"/>
            <a:ext cx="5774690" cy="4023995"/>
          </a:xfrm>
        </p:spPr>
        <p:txBody>
          <a:bodyPr/>
          <a:p>
            <a:endParaRPr lang="en-US"/>
          </a:p>
          <a:p>
            <a:endParaRPr lang="en-US"/>
          </a:p>
          <a:p>
            <a:endParaRPr lang="en-US"/>
          </a:p>
          <a:p>
            <a:r>
              <a:rPr lang="en-US"/>
              <a:t>Center of mass of the system is calculated with the help of a simulation software called Fusion 360</a:t>
            </a:r>
            <a:endParaRPr lang="en-US"/>
          </a:p>
        </p:txBody>
      </p:sp>
      <p:pic>
        <p:nvPicPr>
          <p:cNvPr id="4" name="Picture 3" descr="Screenshot from 2022-09-19 09-52-08"/>
          <p:cNvPicPr>
            <a:picLocks noChangeAspect="1"/>
          </p:cNvPicPr>
          <p:nvPr/>
        </p:nvPicPr>
        <p:blipFill>
          <a:blip r:embed="rId1"/>
          <a:srcRect l="34374" t="33072" r="26953" b="14636"/>
          <a:stretch>
            <a:fillRect/>
          </a:stretch>
        </p:blipFill>
        <p:spPr>
          <a:xfrm>
            <a:off x="6527800" y="2205355"/>
            <a:ext cx="4752340" cy="36004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7567200" y="639360"/>
            <a:ext cx="3938760" cy="713520"/>
          </a:xfrm>
          <a:prstGeom prst="rect">
            <a:avLst/>
          </a:prstGeom>
          <a:noFill/>
          <a:ln>
            <a:noFill/>
          </a:ln>
        </p:spPr>
        <p:txBody>
          <a:bodyPr anchor="ctr">
            <a:normAutofit/>
          </a:bodyPr>
          <a:p>
            <a:pPr algn="r">
              <a:lnSpc>
                <a:spcPct val="90000"/>
              </a:lnSpc>
            </a:pPr>
            <a:r>
              <a:rPr lang="en-IN" sz="2000" b="0" strike="noStrike" cap="all" spc="-1">
                <a:solidFill>
                  <a:srgbClr val="000000"/>
                </a:solidFill>
                <a:latin typeface="Century Gothic"/>
              </a:rPr>
              <a:t>A4988 interfacing</a:t>
            </a:r>
            <a:br>
              <a:rPr lang="en-IN" sz="2000" b="0" strike="noStrike" cap="all" spc="-1">
                <a:solidFill>
                  <a:srgbClr val="000000"/>
                </a:solidFill>
                <a:latin typeface="Century Gothic"/>
              </a:rPr>
            </a:br>
            <a:r>
              <a:rPr lang="en-IN" sz="1600" b="0" strike="noStrike" cap="all" spc="-1">
                <a:solidFill>
                  <a:srgbClr val="000000"/>
                </a:solidFill>
                <a:latin typeface="Century Gothic"/>
              </a:rPr>
              <a:t>Current Limiting</a:t>
            </a:r>
            <a:endParaRPr lang="en-US" sz="1600" b="0" strike="noStrike" spc="-1">
              <a:solidFill>
                <a:srgbClr val="000000"/>
              </a:solidFill>
              <a:latin typeface="Century Gothic"/>
            </a:endParaRPr>
          </a:p>
        </p:txBody>
      </p:sp>
      <p:pic>
        <p:nvPicPr>
          <p:cNvPr id="192" name="Content Placeholder 4"/>
          <p:cNvPicPr/>
          <p:nvPr/>
        </p:nvPicPr>
        <p:blipFill>
          <a:blip r:embed="rId1"/>
          <a:stretch>
            <a:fillRect/>
          </a:stretch>
        </p:blipFill>
        <p:spPr>
          <a:xfrm>
            <a:off x="703440" y="1432080"/>
            <a:ext cx="11565000" cy="47246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r"/>
            <a:r>
              <a:rPr lang="en-US" sz="2400"/>
              <a:t>MATLAB SIMULINK Model</a:t>
            </a:r>
            <a:endParaRPr lang="en-US" sz="2400"/>
          </a:p>
        </p:txBody>
      </p:sp>
      <p:pic>
        <p:nvPicPr>
          <p:cNvPr id="4" name="Picture 3" descr="Screenshot from 2022-09-19 09-56-16"/>
          <p:cNvPicPr>
            <a:picLocks noChangeAspect="1"/>
          </p:cNvPicPr>
          <p:nvPr/>
        </p:nvPicPr>
        <p:blipFill>
          <a:blip r:embed="rId1"/>
          <a:srcRect l="21651" t="37407" r="24010" b="11148"/>
          <a:stretch>
            <a:fillRect/>
          </a:stretch>
        </p:blipFill>
        <p:spPr>
          <a:xfrm>
            <a:off x="263525" y="2267585"/>
            <a:ext cx="5696585" cy="3034030"/>
          </a:xfrm>
          <a:prstGeom prst="rect">
            <a:avLst/>
          </a:prstGeom>
        </p:spPr>
      </p:pic>
      <p:sp>
        <p:nvSpPr>
          <p:cNvPr id="6" name="Text Box 5"/>
          <p:cNvSpPr txBox="1"/>
          <p:nvPr/>
        </p:nvSpPr>
        <p:spPr>
          <a:xfrm>
            <a:off x="6024245" y="2853055"/>
            <a:ext cx="5672455" cy="1476375"/>
          </a:xfrm>
          <a:prstGeom prst="rect">
            <a:avLst/>
          </a:prstGeom>
          <a:noFill/>
        </p:spPr>
        <p:txBody>
          <a:bodyPr wrap="square" rtlCol="0">
            <a:spAutoFit/>
          </a:bodyPr>
          <a:p>
            <a:pPr algn="l"/>
            <a:r>
              <a:rPr lang="en-US">
                <a:sym typeface="+mn-ea"/>
              </a:rPr>
              <a:t>The LQR gain K is calculated using MATLAB.</a:t>
            </a:r>
            <a:endParaRPr lang="en-US"/>
          </a:p>
          <a:p>
            <a:pPr algn="l"/>
            <a:r>
              <a:rPr lang="en-US">
                <a:sym typeface="+mn-ea"/>
              </a:rPr>
              <a:t>This gain K is validated using the SIMULINK model.</a:t>
            </a:r>
            <a:endParaRPr lang="en-US">
              <a:sym typeface="+mn-ea"/>
            </a:endParaRPr>
          </a:p>
          <a:p>
            <a:pPr algn="l"/>
            <a:endParaRPr lang="en-US">
              <a:sym typeface="+mn-ea"/>
            </a:endParaRPr>
          </a:p>
          <a:p>
            <a:pPr algn="l"/>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introduction</a:t>
            </a:r>
            <a:endParaRPr lang="en-US" sz="4000" b="0" strike="noStrike" spc="-1">
              <a:solidFill>
                <a:srgbClr val="000000"/>
              </a:solidFill>
              <a:latin typeface="Century Gothic"/>
            </a:endParaRPr>
          </a:p>
        </p:txBody>
      </p:sp>
      <p:sp>
        <p:nvSpPr>
          <p:cNvPr id="93" name="TextShape 2"/>
          <p:cNvSpPr txBox="1"/>
          <p:nvPr/>
        </p:nvSpPr>
        <p:spPr>
          <a:xfrm>
            <a:off x="685800" y="2194560"/>
            <a:ext cx="10820160" cy="4023720"/>
          </a:xfrm>
          <a:prstGeom prst="rect">
            <a:avLst/>
          </a:prstGeom>
          <a:noFill/>
          <a:ln>
            <a:noFill/>
          </a:ln>
        </p:spPr>
        <p:txBody>
          <a:bodyPr>
            <a:normAutofit/>
          </a:bodyPr>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Two Wheeled Self Balancing Robot is a foremost research topic in the area of robotics and control engineering. </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The principle of operation behind a self balancing robot is an inverted pendulum concept. </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US" sz="2200" b="0" strike="noStrike" spc="-1">
                <a:solidFill>
                  <a:srgbClr val="000000"/>
                </a:solidFill>
                <a:latin typeface="Century Gothic"/>
              </a:rPr>
              <a:t>The major focus on this project is the hardware development of a two wheeled self balancing robot for an application to carry objects from one place to another. </a:t>
            </a:r>
            <a:endParaRPr lang="en-US" sz="2200" b="0" strike="noStrike" spc="-1">
              <a:solidFill>
                <a:srgbClr val="000000"/>
              </a:solidFill>
              <a:latin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matlab_sim_code"/>
          <p:cNvPicPr>
            <a:picLocks noChangeAspect="1"/>
          </p:cNvPicPr>
          <p:nvPr/>
        </p:nvPicPr>
        <p:blipFill>
          <a:blip r:embed="rId1"/>
          <a:stretch>
            <a:fillRect/>
          </a:stretch>
        </p:blipFill>
        <p:spPr>
          <a:xfrm>
            <a:off x="4368165" y="621030"/>
            <a:ext cx="7695565" cy="6024245"/>
          </a:xfrm>
          <a:prstGeom prst="rect">
            <a:avLst/>
          </a:prstGeom>
        </p:spPr>
      </p:pic>
      <p:sp>
        <p:nvSpPr>
          <p:cNvPr id="6" name="Text Box 5"/>
          <p:cNvSpPr txBox="1"/>
          <p:nvPr/>
        </p:nvSpPr>
        <p:spPr>
          <a:xfrm>
            <a:off x="335280" y="2132965"/>
            <a:ext cx="3750945" cy="2030095"/>
          </a:xfrm>
          <a:prstGeom prst="rect">
            <a:avLst/>
          </a:prstGeom>
          <a:noFill/>
        </p:spPr>
        <p:txBody>
          <a:bodyPr wrap="square" rtlCol="0">
            <a:spAutoFit/>
          </a:bodyPr>
          <a:p>
            <a:r>
              <a:rPr lang="en-US">
                <a:sym typeface="+mn-ea"/>
              </a:rPr>
              <a:t>Initially the angle of system is set to 6 degree and it is simulated. </a:t>
            </a:r>
            <a:r>
              <a:rPr lang="en-US"/>
              <a:t>Here We observe that the system regain balance after 0.5 second. Also the control signal increases and returns to 0 when the system is balanced.</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REFERENCE</a:t>
            </a:r>
            <a:endParaRPr lang="en-US" sz="4000" b="0" strike="noStrike" spc="-1">
              <a:solidFill>
                <a:srgbClr val="000000"/>
              </a:solidFill>
              <a:latin typeface="Century Gothic"/>
            </a:endParaRPr>
          </a:p>
        </p:txBody>
      </p:sp>
      <p:sp>
        <p:nvSpPr>
          <p:cNvPr id="204" name="TextShape 2"/>
          <p:cNvSpPr txBox="1"/>
          <p:nvPr/>
        </p:nvSpPr>
        <p:spPr>
          <a:xfrm>
            <a:off x="685800" y="2194560"/>
            <a:ext cx="10820160" cy="4023720"/>
          </a:xfrm>
          <a:prstGeom prst="rect">
            <a:avLst/>
          </a:prstGeom>
          <a:noFill/>
          <a:ln>
            <a:noFill/>
          </a:ln>
        </p:spPr>
        <p:txBody>
          <a:bodyPr>
            <a:normAutofit/>
          </a:bodyPr>
          <a:p>
            <a:pPr marL="457200" indent="-456565">
              <a:lnSpc>
                <a:spcPct val="90000"/>
              </a:lnSpc>
              <a:spcBef>
                <a:spcPts val="1000"/>
              </a:spcBef>
              <a:buClr>
                <a:srgbClr val="000000"/>
              </a:buClr>
              <a:buFont typeface="Century Gothic"/>
              <a:buAutoNum type="arabicPeriod"/>
            </a:pPr>
            <a:r>
              <a:rPr lang="en-IN" sz="1600" b="0" strike="noStrike" spc="-1">
                <a:solidFill>
                  <a:srgbClr val="000000"/>
                </a:solidFill>
                <a:latin typeface="Century Gothic"/>
              </a:rPr>
              <a:t>Laubli, David; Garabedian, Thomas; Paul, Jordan; Patel, Nikheel; and Redle, Michael, "Self-Balancing Two Wheeled Robot" (2015). Honors Research Projects. 65. </a:t>
            </a:r>
            <a:r>
              <a:rPr lang="en-IN" sz="1600" b="0" u="sng" strike="noStrike" spc="-1">
                <a:solidFill>
                  <a:srgbClr val="EA5A0C"/>
                </a:solidFill>
                <a:uFillTx/>
                <a:latin typeface="Century Gothic"/>
                <a:hlinkClick r:id="rId1"/>
              </a:rPr>
              <a:t>http://ideaexchange.uakron.edu/honors_research_projects/65</a:t>
            </a:r>
            <a:endParaRPr lang="en-US" sz="1600" b="0" strike="noStrike" spc="-1">
              <a:solidFill>
                <a:srgbClr val="000000"/>
              </a:solidFill>
              <a:latin typeface="Century Gothic"/>
            </a:endParaRPr>
          </a:p>
          <a:p>
            <a:pPr marL="457200" indent="-456565">
              <a:lnSpc>
                <a:spcPct val="90000"/>
              </a:lnSpc>
              <a:spcBef>
                <a:spcPts val="1000"/>
              </a:spcBef>
              <a:buClr>
                <a:srgbClr val="000000"/>
              </a:buClr>
              <a:buFont typeface="Century Gothic"/>
              <a:buAutoNum type="arabicPeriod"/>
            </a:pPr>
            <a:r>
              <a:rPr lang="en-US" sz="1600" b="0" strike="noStrike" spc="-1">
                <a:solidFill>
                  <a:srgbClr val="000000"/>
                </a:solidFill>
                <a:latin typeface="Century Gothic"/>
              </a:rPr>
              <a:t>Modelling &amp; Simulation for Optimal Control of Nonlinear Inverted Pendulum Dynamical System using PID Controller &amp; LQR </a:t>
            </a:r>
            <a:r>
              <a:rPr lang="en-US" sz="1600" b="0" u="sng" strike="noStrike" spc="-1">
                <a:solidFill>
                  <a:srgbClr val="EA5A0C"/>
                </a:solidFill>
                <a:uFillTx/>
                <a:latin typeface="Century Gothic"/>
                <a:hlinkClick r:id="rId2"/>
              </a:rPr>
              <a:t>https://www.researchgate.net/publication/261460141_Modelling_and_Simulation_for_Optimal_Control_of_Nonlinear_Inverted_Pendulum_Dynamical_System_Using_PID_Controller_and_LQR</a:t>
            </a:r>
            <a:endParaRPr lang="en-US" sz="1600" b="0" strike="noStrike" spc="-1">
              <a:solidFill>
                <a:srgbClr val="000000"/>
              </a:solidFill>
              <a:latin typeface="Century Gothic"/>
            </a:endParaRPr>
          </a:p>
          <a:p>
            <a:pPr marL="457200" indent="-456565">
              <a:lnSpc>
                <a:spcPct val="90000"/>
              </a:lnSpc>
              <a:spcBef>
                <a:spcPts val="1000"/>
              </a:spcBef>
              <a:buClr>
                <a:srgbClr val="000000"/>
              </a:buClr>
              <a:buFont typeface="Century Gothic"/>
              <a:buAutoNum type="arabicPeriod"/>
            </a:pPr>
            <a:r>
              <a:rPr lang="en-US" sz="1600" b="0" strike="noStrike" spc="-1">
                <a:solidFill>
                  <a:srgbClr val="000000"/>
                </a:solidFill>
                <a:latin typeface="Century Gothic"/>
              </a:rPr>
              <a:t>Sun, C., Lu, T., Yuan, K., “Balance control of two-wheeled self-balancing robotbased on Linear Quadratic Regulator and Neural Network”, 2013. IEEE, 4th International Conference, Intelligent Control and Information Processing(ICICIP), China.</a:t>
            </a:r>
            <a:endParaRPr lang="en-US" sz="1600" b="0" strike="noStrike" spc="-1">
              <a:solidFill>
                <a:srgbClr val="000000"/>
              </a:solidFill>
              <a:latin typeface="Century Gothic"/>
            </a:endParaRPr>
          </a:p>
          <a:p>
            <a:pPr marL="457200" indent="-456565">
              <a:lnSpc>
                <a:spcPct val="90000"/>
              </a:lnSpc>
              <a:spcBef>
                <a:spcPts val="1000"/>
              </a:spcBef>
              <a:buClr>
                <a:srgbClr val="000000"/>
              </a:buClr>
              <a:buFont typeface="Century Gothic"/>
              <a:buAutoNum type="arabicPeriod"/>
            </a:pPr>
            <a:r>
              <a:rPr lang="en-US" sz="1600" b="0" strike="noStrike" spc="-1">
                <a:solidFill>
                  <a:srgbClr val="000000"/>
                </a:solidFill>
                <a:latin typeface="Century Gothic"/>
              </a:rPr>
              <a:t>An, W., Li, Y., “Simulation and control of a two-wheeled self-balancing robot”,2013. Proceeding of IEEE, International Conference, Robotics and Biometrics(ROBIO), China.</a:t>
            </a:r>
            <a:endParaRPr lang="en-US" sz="1600" b="0" strike="noStrike" spc="-1">
              <a:solidFill>
                <a:srgbClr val="000000"/>
              </a:solidFill>
              <a:latin typeface="Century Gothic"/>
            </a:endParaRPr>
          </a:p>
          <a:p>
            <a:pPr marL="457200" indent="-456565">
              <a:lnSpc>
                <a:spcPct val="90000"/>
              </a:lnSpc>
              <a:spcBef>
                <a:spcPts val="1000"/>
              </a:spcBef>
              <a:buClr>
                <a:srgbClr val="000000"/>
              </a:buClr>
              <a:buFont typeface="Century Gothic"/>
              <a:buAutoNum type="arabicPeriod"/>
            </a:pPr>
            <a:r>
              <a:rPr lang="en-IN" sz="1600" b="0" strike="noStrike" spc="-1">
                <a:solidFill>
                  <a:srgbClr val="000000"/>
                </a:solidFill>
                <a:latin typeface="Century Gothic"/>
              </a:rPr>
              <a:t>Jamil, O., Jamil, M., Ayaz, Y., Ahmad, K., “Modeling, Control of a two-wheeled self-balancing robot”, 2014. IEEE, International Conference, Roboticsand Emerging Allied Technologies in Engineering (iCREATE), Pakistan.</a:t>
            </a:r>
            <a:endParaRPr lang="en-US" sz="1600" b="0" strike="noStrike" spc="-1">
              <a:solidFill>
                <a:srgbClr val="000000"/>
              </a:solidFill>
              <a:latin typeface="Century Gothic"/>
            </a:endParaRPr>
          </a:p>
          <a:p>
            <a:pPr>
              <a:lnSpc>
                <a:spcPct val="90000"/>
              </a:lnSpc>
              <a:spcBef>
                <a:spcPts val="1000"/>
              </a:spcBef>
            </a:pPr>
            <a:endParaRPr lang="en-US" sz="1600" b="0" strike="noStrike" spc="-1">
              <a:solidFill>
                <a:srgbClr val="000000"/>
              </a:solidFill>
              <a:latin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751680" y="285732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Thank you</a:t>
            </a:r>
            <a:endParaRPr lang="en-US" sz="4000" b="0" strike="noStrike" spc="-1">
              <a:solidFill>
                <a:srgbClr val="000000"/>
              </a:solidFill>
              <a:latin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advantages</a:t>
            </a:r>
            <a:endParaRPr lang="en-US" sz="4000" b="0" strike="noStrike" spc="-1">
              <a:solidFill>
                <a:srgbClr val="000000"/>
              </a:solidFill>
              <a:latin typeface="Century Gothic"/>
            </a:endParaRPr>
          </a:p>
        </p:txBody>
      </p:sp>
      <p:sp>
        <p:nvSpPr>
          <p:cNvPr id="95" name="TextShape 2"/>
          <p:cNvSpPr txBox="1"/>
          <p:nvPr/>
        </p:nvSpPr>
        <p:spPr>
          <a:xfrm>
            <a:off x="685800" y="2194560"/>
            <a:ext cx="10820160" cy="4023720"/>
          </a:xfrm>
          <a:prstGeom prst="rect">
            <a:avLst/>
          </a:prstGeom>
          <a:noFill/>
          <a:ln>
            <a:noFill/>
          </a:ln>
        </p:spPr>
        <p:txBody>
          <a:bodyPr>
            <a:noAutofit/>
          </a:bodyPr>
          <a:p>
            <a:pPr marL="228600" indent="-227965">
              <a:lnSpc>
                <a:spcPct val="90000"/>
              </a:lnSpc>
              <a:spcBef>
                <a:spcPts val="1000"/>
              </a:spcBef>
              <a:buClr>
                <a:srgbClr val="000000"/>
              </a:buClr>
              <a:buFont typeface="Arial" panose="020B0604020202020204"/>
              <a:buChar char="•"/>
            </a:pPr>
            <a:r>
              <a:rPr lang="en-IN" sz="2200" b="1" strike="noStrike" spc="-1">
                <a:solidFill>
                  <a:srgbClr val="000000"/>
                </a:solidFill>
                <a:latin typeface="Century Gothic"/>
              </a:rPr>
              <a:t>Precise navigation in tight spaces</a:t>
            </a:r>
            <a:endParaRPr lang="en-US" sz="2200" b="0" strike="noStrike" spc="-1">
              <a:solidFill>
                <a:srgbClr val="000000"/>
              </a:solidFill>
              <a:latin typeface="Century Gothic"/>
            </a:endParaRPr>
          </a:p>
          <a:p>
            <a:pPr>
              <a:lnSpc>
                <a:spcPct val="90000"/>
              </a:lnSpc>
              <a:spcBef>
                <a:spcPts val="1000"/>
              </a:spcBef>
            </a:pP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IN" sz="2200" b="1" strike="noStrike" spc="-1">
                <a:solidFill>
                  <a:srgbClr val="000000"/>
                </a:solidFill>
                <a:latin typeface="Century Gothic"/>
              </a:rPr>
              <a:t>Rotate in place to instantly change its direction of motion</a:t>
            </a:r>
            <a:endParaRPr lang="en-US" sz="2200" b="0" strike="noStrike" spc="-1">
              <a:solidFill>
                <a:srgbClr val="000000"/>
              </a:solidFill>
              <a:latin typeface="Century Gothic"/>
            </a:endParaRPr>
          </a:p>
          <a:p>
            <a:pPr>
              <a:lnSpc>
                <a:spcPct val="90000"/>
              </a:lnSpc>
              <a:spcBef>
                <a:spcPts val="1000"/>
              </a:spcBef>
            </a:pP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IN" sz="2200" b="1" strike="noStrike" spc="-1">
                <a:solidFill>
                  <a:srgbClr val="000000"/>
                </a:solidFill>
                <a:latin typeface="Century Gothic"/>
              </a:rPr>
              <a:t>Humanoid look</a:t>
            </a:r>
            <a:endParaRPr lang="en-US" sz="2200" b="0" strike="noStrike" spc="-1">
              <a:solidFill>
                <a:srgbClr val="000000"/>
              </a:solidFill>
              <a:latin typeface="Century Gothic"/>
            </a:endParaRPr>
          </a:p>
          <a:p>
            <a:pPr>
              <a:lnSpc>
                <a:spcPct val="90000"/>
              </a:lnSpc>
              <a:spcBef>
                <a:spcPts val="1000"/>
              </a:spcBef>
              <a:tabLst>
                <a:tab pos="0" algn="l"/>
              </a:tabLst>
            </a:pPr>
            <a:endParaRPr lang="en-US" sz="2200" b="0" strike="noStrike" spc="-1">
              <a:solidFill>
                <a:srgbClr val="000000"/>
              </a:solidFill>
              <a:latin typeface="Century Gothic"/>
            </a:endParaRPr>
          </a:p>
          <a:p>
            <a:pPr>
              <a:lnSpc>
                <a:spcPct val="90000"/>
              </a:lnSpc>
              <a:spcBef>
                <a:spcPts val="1000"/>
              </a:spcBef>
              <a:tabLst>
                <a:tab pos="0" algn="l"/>
              </a:tabLst>
            </a:pPr>
            <a:endParaRPr lang="en-US" sz="2200" b="0" strike="noStrike" spc="-1">
              <a:solidFill>
                <a:srgbClr val="000000"/>
              </a:solidFill>
              <a:latin typeface="Century Gothic"/>
            </a:endParaRPr>
          </a:p>
          <a:p>
            <a:pPr>
              <a:lnSpc>
                <a:spcPct val="90000"/>
              </a:lnSpc>
              <a:spcBef>
                <a:spcPts val="1000"/>
              </a:spcBef>
              <a:tabLst>
                <a:tab pos="0" algn="l"/>
              </a:tabLst>
            </a:pPr>
            <a:endParaRPr lang="en-US" sz="2200" b="0" strike="noStrike" spc="-1">
              <a:solidFill>
                <a:srgbClr val="000000"/>
              </a:solidFill>
              <a:latin typeface="Century Gothic"/>
            </a:endParaRPr>
          </a:p>
          <a:p>
            <a:pPr>
              <a:lnSpc>
                <a:spcPct val="90000"/>
              </a:lnSpc>
              <a:spcBef>
                <a:spcPts val="1000"/>
              </a:spcBef>
              <a:tabLst>
                <a:tab pos="0" algn="l"/>
              </a:tabLst>
            </a:pPr>
            <a:endParaRPr lang="en-US" sz="2200" b="0" strike="noStrike" spc="-1">
              <a:solidFill>
                <a:srgbClr val="000000"/>
              </a:solidFill>
              <a:latin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Shape 1"/>
          <p:cNvSpPr txBox="1"/>
          <p:nvPr/>
        </p:nvSpPr>
        <p:spPr>
          <a:xfrm>
            <a:off x="2895480" y="764280"/>
            <a:ext cx="8610120" cy="1292760"/>
          </a:xfrm>
          <a:prstGeom prst="rect">
            <a:avLst/>
          </a:prstGeom>
          <a:noFill/>
          <a:ln>
            <a:noFill/>
          </a:ln>
        </p:spPr>
        <p:txBody>
          <a:bodyPr anchor="ctr">
            <a:normAutofit/>
          </a:bodyPr>
          <a:p>
            <a:pPr algn="r">
              <a:lnSpc>
                <a:spcPct val="90000"/>
              </a:lnSpc>
            </a:pPr>
            <a:r>
              <a:rPr lang="en-IN" sz="2800" b="0" strike="noStrike" cap="all" spc="-1">
                <a:solidFill>
                  <a:srgbClr val="000000"/>
                </a:solidFill>
                <a:latin typeface="Century Gothic"/>
              </a:rPr>
              <a:t>Facilities &amp; TOOLS required</a:t>
            </a:r>
            <a:endParaRPr lang="en-US" sz="2800" b="0" strike="noStrike" spc="-1">
              <a:solidFill>
                <a:srgbClr val="000000"/>
              </a:solidFill>
              <a:latin typeface="Century Gothic"/>
            </a:endParaRPr>
          </a:p>
        </p:txBody>
      </p:sp>
      <p:sp>
        <p:nvSpPr>
          <p:cNvPr id="97" name="TextShape 2"/>
          <p:cNvSpPr txBox="1"/>
          <p:nvPr/>
        </p:nvSpPr>
        <p:spPr>
          <a:xfrm>
            <a:off x="685800" y="2194560"/>
            <a:ext cx="10820160" cy="4023720"/>
          </a:xfrm>
          <a:prstGeom prst="rect">
            <a:avLst/>
          </a:prstGeom>
          <a:noFill/>
          <a:ln>
            <a:noFill/>
          </a:ln>
        </p:spPr>
        <p:txBody>
          <a:bodyPr>
            <a:noAutofit/>
          </a:bodyPr>
          <a:p>
            <a:pPr marL="228600" indent="-227965">
              <a:lnSpc>
                <a:spcPct val="90000"/>
              </a:lnSpc>
              <a:spcBef>
                <a:spcPts val="1000"/>
              </a:spcBef>
              <a:buClr>
                <a:srgbClr val="000000"/>
              </a:buClr>
              <a:buFont typeface="Arial" panose="020B0604020202020204"/>
              <a:buChar char="•"/>
            </a:pPr>
            <a:r>
              <a:rPr lang="en-IN" sz="2200" b="0" strike="noStrike" spc="-1">
                <a:solidFill>
                  <a:srgbClr val="000000"/>
                </a:solidFill>
                <a:latin typeface="Century Gothic"/>
              </a:rPr>
              <a:t>Project Lab</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IN" sz="2200" b="0" strike="noStrike" spc="-1">
                <a:solidFill>
                  <a:srgbClr val="000000"/>
                </a:solidFill>
                <a:latin typeface="Century Gothic"/>
              </a:rPr>
              <a:t>ARDUINO IDE</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IN" sz="2200" b="0" strike="noStrike" spc="-1">
                <a:solidFill>
                  <a:srgbClr val="000000"/>
                </a:solidFill>
                <a:latin typeface="Century Gothic"/>
              </a:rPr>
              <a:t>SketchUp </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IN" sz="2200" b="0" strike="noStrike" spc="-1">
                <a:solidFill>
                  <a:srgbClr val="000000"/>
                </a:solidFill>
                <a:latin typeface="Century Gothic"/>
              </a:rPr>
              <a:t>Adobe CorelDraw</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IN" sz="2200" b="0" strike="noStrike" spc="-1">
                <a:solidFill>
                  <a:srgbClr val="000000"/>
                </a:solidFill>
                <a:latin typeface="Century Gothic"/>
              </a:rPr>
              <a:t>AutoCAD</a:t>
            </a:r>
            <a:endParaRPr lang="en-US" sz="2200" b="0" strike="noStrike" spc="-1">
              <a:solidFill>
                <a:srgbClr val="000000"/>
              </a:solidFill>
              <a:latin typeface="Century Gothic"/>
            </a:endParaRPr>
          </a:p>
          <a:p>
            <a:pPr marL="228600" indent="-227965">
              <a:lnSpc>
                <a:spcPct val="90000"/>
              </a:lnSpc>
              <a:spcBef>
                <a:spcPts val="1000"/>
              </a:spcBef>
              <a:buClr>
                <a:srgbClr val="000000"/>
              </a:buClr>
              <a:buFont typeface="Arial" panose="020B0604020202020204"/>
              <a:buChar char="•"/>
            </a:pPr>
            <a:r>
              <a:rPr lang="en-IN" sz="2200" b="0" strike="noStrike" spc="-1">
                <a:solidFill>
                  <a:srgbClr val="000000"/>
                </a:solidFill>
                <a:latin typeface="Century Gothic"/>
              </a:rPr>
              <a:t>CRO</a:t>
            </a:r>
            <a:endParaRPr lang="en-US" sz="2200" b="0" strike="noStrike" spc="-1">
              <a:solidFill>
                <a:srgbClr val="000000"/>
              </a:solidFill>
              <a:latin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2904840" y="335160"/>
            <a:ext cx="8610120" cy="1292760"/>
          </a:xfrm>
          <a:prstGeom prst="rect">
            <a:avLst/>
          </a:prstGeom>
          <a:noFill/>
          <a:ln>
            <a:noFill/>
          </a:ln>
        </p:spPr>
        <p:txBody>
          <a:bodyPr anchor="ctr">
            <a:normAutofit/>
          </a:bodyPr>
          <a:p>
            <a:pPr algn="r">
              <a:lnSpc>
                <a:spcPct val="90000"/>
              </a:lnSpc>
            </a:pPr>
            <a:r>
              <a:rPr lang="en-IN" sz="3200" b="0" strike="noStrike" cap="all" spc="-1">
                <a:solidFill>
                  <a:srgbClr val="000000"/>
                </a:solidFill>
                <a:latin typeface="Century Gothic"/>
              </a:rPr>
              <a:t>schedule</a:t>
            </a:r>
            <a:endParaRPr lang="en-US" sz="3200" b="0" strike="noStrike" spc="-1">
              <a:solidFill>
                <a:srgbClr val="000000"/>
              </a:solidFill>
              <a:latin typeface="Century Gothic"/>
            </a:endParaRPr>
          </a:p>
        </p:txBody>
      </p:sp>
      <p:pic>
        <p:nvPicPr>
          <p:cNvPr id="4" name="Picture 3" descr="tf16400962_win321 (1)"/>
          <p:cNvPicPr>
            <a:picLocks noChangeAspect="1"/>
          </p:cNvPicPr>
          <p:nvPr/>
        </p:nvPicPr>
        <p:blipFill>
          <a:blip r:embed="rId1"/>
          <a:stretch>
            <a:fillRect/>
          </a:stretch>
        </p:blipFill>
        <p:spPr>
          <a:xfrm>
            <a:off x="407670" y="1557020"/>
            <a:ext cx="11452225" cy="487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2895480" y="792360"/>
            <a:ext cx="8610120" cy="1292760"/>
          </a:xfrm>
          <a:prstGeom prst="rect">
            <a:avLst/>
          </a:prstGeom>
          <a:noFill/>
          <a:ln>
            <a:noFill/>
          </a:ln>
        </p:spPr>
        <p:txBody>
          <a:bodyPr anchor="ctr">
            <a:noAutofit/>
          </a:bodyPr>
          <a:p>
            <a:pPr algn="r">
              <a:lnSpc>
                <a:spcPct val="90000"/>
              </a:lnSpc>
            </a:pPr>
            <a:r>
              <a:rPr lang="en-IN" sz="4000" b="0" strike="noStrike" cap="all" spc="-1">
                <a:solidFill>
                  <a:srgbClr val="000000"/>
                </a:solidFill>
                <a:latin typeface="Century Gothic"/>
              </a:rPr>
              <a:t>expenditure</a:t>
            </a:r>
            <a:endParaRPr lang="en-US" sz="4000" b="0" strike="noStrike" spc="-1">
              <a:solidFill>
                <a:srgbClr val="000000"/>
              </a:solidFill>
              <a:latin typeface="Century Gothic"/>
            </a:endParaRPr>
          </a:p>
        </p:txBody>
      </p:sp>
      <p:graphicFrame>
        <p:nvGraphicFramePr>
          <p:cNvPr id="101" name="Table 2"/>
          <p:cNvGraphicFramePr/>
          <p:nvPr/>
        </p:nvGraphicFramePr>
        <p:xfrm>
          <a:off x="685800" y="2193840"/>
          <a:ext cx="10820160" cy="3065760"/>
        </p:xfrm>
        <a:graphic>
          <a:graphicData uri="http://schemas.openxmlformats.org/drawingml/2006/table">
            <a:tbl>
              <a:tblPr/>
              <a:tblGrid>
                <a:gridCol w="5410080"/>
                <a:gridCol w="5410080"/>
              </a:tblGrid>
              <a:tr h="357120">
                <a:tc>
                  <a:txBody>
                    <a:bodyPr>
                      <a:spAutoFit/>
                    </a:bodyPr>
                    <a:p>
                      <a:pPr>
                        <a:lnSpc>
                          <a:spcPct val="100000"/>
                        </a:lnSpc>
                      </a:pPr>
                      <a:r>
                        <a:rPr lang="en-IN" sz="1800" b="1" strike="noStrike" spc="-1">
                          <a:solidFill>
                            <a:srgbClr val="FFFFFF"/>
                          </a:solidFill>
                          <a:latin typeface="Century Gothic"/>
                        </a:rPr>
                        <a:t>COMPONENTS</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C4220D"/>
                    </a:solidFill>
                  </a:tcPr>
                </a:tc>
                <a:tc>
                  <a:txBody>
                    <a:bodyPr>
                      <a:spAutoFit/>
                    </a:bodyPr>
                    <a:p>
                      <a:pPr>
                        <a:lnSpc>
                          <a:spcPct val="100000"/>
                        </a:lnSpc>
                      </a:pPr>
                      <a:r>
                        <a:rPr lang="en-IN" sz="1800" b="1" strike="noStrike" spc="-1">
                          <a:solidFill>
                            <a:srgbClr val="FFFFFF"/>
                          </a:solidFill>
                          <a:latin typeface="Century Gothic"/>
                        </a:rPr>
                        <a:t>RS.</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C4220D"/>
                    </a:solidFill>
                  </a:tcPr>
                </a:tc>
              </a:tr>
              <a:tr h="357120">
                <a:tc>
                  <a:txBody>
                    <a:bodyPr>
                      <a:spAutoFit/>
                    </a:bodyPr>
                    <a:p>
                      <a:pPr>
                        <a:lnSpc>
                          <a:spcPct val="100000"/>
                        </a:lnSpc>
                      </a:pPr>
                      <a:r>
                        <a:rPr lang="en-IN" sz="1800" b="0" strike="noStrike" spc="-1">
                          <a:solidFill>
                            <a:srgbClr val="000000"/>
                          </a:solidFill>
                          <a:latin typeface="Century Gothic"/>
                        </a:rPr>
                        <a:t>Arduino Uno </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CCCC"/>
                    </a:solidFill>
                  </a:tcPr>
                </a:tc>
                <a:tc>
                  <a:txBody>
                    <a:bodyPr>
                      <a:spAutoFit/>
                    </a:bodyPr>
                    <a:p>
                      <a:pPr>
                        <a:lnSpc>
                          <a:spcPct val="100000"/>
                        </a:lnSpc>
                      </a:pPr>
                      <a:r>
                        <a:rPr lang="en-IN" sz="1800" b="0" strike="noStrike" spc="-1">
                          <a:solidFill>
                            <a:srgbClr val="000000"/>
                          </a:solidFill>
                          <a:latin typeface="Century Gothic"/>
                        </a:rPr>
                        <a:t>900</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CCCC"/>
                    </a:solidFill>
                  </a:tcPr>
                </a:tc>
              </a:tr>
              <a:tr h="357120">
                <a:tc>
                  <a:txBody>
                    <a:bodyPr>
                      <a:spAutoFit/>
                    </a:bodyPr>
                    <a:p>
                      <a:pPr>
                        <a:lnSpc>
                          <a:spcPct val="100000"/>
                        </a:lnSpc>
                      </a:pPr>
                      <a:r>
                        <a:rPr lang="en-IN" sz="1800" b="0" strike="noStrike" spc="-1">
                          <a:solidFill>
                            <a:srgbClr val="000000"/>
                          </a:solidFill>
                          <a:latin typeface="Century Gothic"/>
                        </a:rPr>
                        <a:t>MPU6050</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4E7E7"/>
                    </a:solidFill>
                  </a:tcPr>
                </a:tc>
                <a:tc>
                  <a:txBody>
                    <a:bodyPr>
                      <a:spAutoFit/>
                    </a:bodyPr>
                    <a:p>
                      <a:pPr>
                        <a:lnSpc>
                          <a:spcPct val="100000"/>
                        </a:lnSpc>
                      </a:pPr>
                      <a:r>
                        <a:rPr lang="en-IN" sz="1800" b="0" strike="noStrike" spc="-1">
                          <a:solidFill>
                            <a:srgbClr val="000000"/>
                          </a:solidFill>
                          <a:latin typeface="Century Gothic"/>
                        </a:rPr>
                        <a:t>200+</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4E7E7"/>
                    </a:solidFill>
                  </a:tcPr>
                </a:tc>
              </a:tr>
              <a:tr h="357120">
                <a:tc>
                  <a:txBody>
                    <a:bodyPr>
                      <a:spAutoFit/>
                    </a:bodyPr>
                    <a:p>
                      <a:pPr>
                        <a:lnSpc>
                          <a:spcPct val="100000"/>
                        </a:lnSpc>
                        <a:tabLst>
                          <a:tab pos="0" algn="l"/>
                        </a:tabLst>
                      </a:pPr>
                      <a:r>
                        <a:rPr lang="en-IN" sz="1800" b="0" strike="noStrike" spc="-1">
                          <a:solidFill>
                            <a:srgbClr val="000000"/>
                          </a:solidFill>
                          <a:latin typeface="Century Gothic"/>
                        </a:rPr>
                        <a:t>Stepper motors + 2 WHEELS</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CCCC"/>
                    </a:solidFill>
                  </a:tcPr>
                </a:tc>
                <a:tc>
                  <a:txBody>
                    <a:bodyPr>
                      <a:spAutoFit/>
                    </a:bodyPr>
                    <a:p>
                      <a:pPr>
                        <a:lnSpc>
                          <a:spcPct val="100000"/>
                        </a:lnSpc>
                        <a:tabLst>
                          <a:tab pos="0" algn="l"/>
                        </a:tabLst>
                      </a:pPr>
                      <a:r>
                        <a:rPr lang="en-IN" sz="1800" b="0" strike="noStrike" spc="-1">
                          <a:solidFill>
                            <a:srgbClr val="000000"/>
                          </a:solidFill>
                          <a:latin typeface="Century Gothic"/>
                        </a:rPr>
                        <a:t>2500+</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CCCC"/>
                    </a:solidFill>
                  </a:tcPr>
                </a:tc>
              </a:tr>
              <a:tr h="357120">
                <a:tc>
                  <a:txBody>
                    <a:bodyPr>
                      <a:spAutoFit/>
                    </a:bodyPr>
                    <a:p>
                      <a:pPr>
                        <a:lnSpc>
                          <a:spcPct val="100000"/>
                        </a:lnSpc>
                        <a:tabLst>
                          <a:tab pos="0" algn="l"/>
                        </a:tabLst>
                      </a:pPr>
                      <a:r>
                        <a:rPr lang="en-IN" sz="1800" b="0" strike="noStrike" spc="-1">
                          <a:solidFill>
                            <a:srgbClr val="000000"/>
                          </a:solidFill>
                          <a:latin typeface="Century Gothic"/>
                        </a:rPr>
                        <a:t>A4988 Motor Driver</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4E7E7"/>
                    </a:solidFill>
                  </a:tcPr>
                </a:tc>
                <a:tc>
                  <a:txBody>
                    <a:bodyPr>
                      <a:spAutoFit/>
                    </a:bodyPr>
                    <a:p>
                      <a:pPr>
                        <a:lnSpc>
                          <a:spcPct val="100000"/>
                        </a:lnSpc>
                        <a:tabLst>
                          <a:tab pos="0" algn="l"/>
                        </a:tabLst>
                      </a:pPr>
                      <a:r>
                        <a:rPr lang="en-IN" sz="1800" b="0" strike="noStrike" spc="-1">
                          <a:solidFill>
                            <a:srgbClr val="000000"/>
                          </a:solidFill>
                          <a:latin typeface="Century Gothic"/>
                        </a:rPr>
                        <a:t>200+</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4E7E7"/>
                    </a:solidFill>
                  </a:tcPr>
                </a:tc>
              </a:tr>
              <a:tr h="357120">
                <a:tc>
                  <a:txBody>
                    <a:bodyPr>
                      <a:spAutoFit/>
                    </a:bodyPr>
                    <a:p>
                      <a:pPr>
                        <a:lnSpc>
                          <a:spcPct val="100000"/>
                        </a:lnSpc>
                      </a:pPr>
                      <a:r>
                        <a:rPr lang="en-IN" sz="1800" b="0" strike="noStrike" spc="-1">
                          <a:solidFill>
                            <a:srgbClr val="000000"/>
                          </a:solidFill>
                          <a:latin typeface="Century Gothic"/>
                        </a:rPr>
                        <a:t>Structure building </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CCCC"/>
                    </a:solidFill>
                  </a:tcPr>
                </a:tc>
                <a:tc>
                  <a:txBody>
                    <a:bodyPr>
                      <a:spAutoFit/>
                    </a:bodyPr>
                    <a:p>
                      <a:pPr>
                        <a:lnSpc>
                          <a:spcPct val="100000"/>
                        </a:lnSpc>
                      </a:pPr>
                      <a:r>
                        <a:rPr lang="en-IN" sz="1800" b="0" strike="noStrike" spc="-1">
                          <a:solidFill>
                            <a:srgbClr val="000000"/>
                          </a:solidFill>
                          <a:latin typeface="Century Gothic"/>
                        </a:rPr>
                        <a:t>1000+</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CCCC"/>
                    </a:solidFill>
                  </a:tcPr>
                </a:tc>
              </a:tr>
              <a:tr h="357120">
                <a:tc>
                  <a:txBody>
                    <a:bodyPr>
                      <a:spAutoFit/>
                    </a:bodyPr>
                    <a:p>
                      <a:pPr>
                        <a:lnSpc>
                          <a:spcPct val="100000"/>
                        </a:lnSpc>
                      </a:pPr>
                      <a:r>
                        <a:rPr lang="en-IN" sz="1800" b="0" strike="noStrike" spc="-1">
                          <a:solidFill>
                            <a:srgbClr val="000000"/>
                          </a:solidFill>
                          <a:latin typeface="Century Gothic"/>
                        </a:rPr>
                        <a:t>Other Components</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4E7E7"/>
                    </a:solidFill>
                  </a:tcPr>
                </a:tc>
                <a:tc>
                  <a:txBody>
                    <a:bodyPr>
                      <a:spAutoFit/>
                    </a:bodyPr>
                    <a:p>
                      <a:pPr>
                        <a:lnSpc>
                          <a:spcPct val="100000"/>
                        </a:lnSpc>
                      </a:pPr>
                      <a:r>
                        <a:rPr lang="en-IN" sz="1800" b="0" strike="noStrike" spc="-1">
                          <a:solidFill>
                            <a:srgbClr val="000000"/>
                          </a:solidFill>
                          <a:latin typeface="Century Gothic"/>
                        </a:rPr>
                        <a:t>1000+</a:t>
                      </a:r>
                      <a:endParaRPr lang="en-IN" sz="18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4E7E7"/>
                    </a:solidFill>
                  </a:tcPr>
                </a:tc>
              </a:tr>
              <a:tr h="565920">
                <a:tc>
                  <a:txBody>
                    <a:bodyPr>
                      <a:spAutoFit/>
                    </a:bodyPr>
                    <a:p>
                      <a:pPr>
                        <a:lnSpc>
                          <a:spcPct val="100000"/>
                        </a:lnSpc>
                      </a:pPr>
                      <a:r>
                        <a:rPr lang="en-IN" sz="3200" b="0" strike="noStrike" spc="-1">
                          <a:solidFill>
                            <a:srgbClr val="000000"/>
                          </a:solidFill>
                          <a:latin typeface="Century Gothic"/>
                        </a:rPr>
                        <a:t>Total</a:t>
                      </a:r>
                      <a:endParaRPr lang="en-IN" sz="32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4220D"/>
                    </a:solidFill>
                  </a:tcPr>
                </a:tc>
                <a:tc>
                  <a:txBody>
                    <a:bodyPr>
                      <a:spAutoFit/>
                    </a:bodyPr>
                    <a:p>
                      <a:pPr>
                        <a:lnSpc>
                          <a:spcPct val="100000"/>
                        </a:lnSpc>
                      </a:pPr>
                      <a:r>
                        <a:rPr lang="en-IN" sz="3200" b="0" strike="noStrike" spc="-1">
                          <a:solidFill>
                            <a:srgbClr val="000000"/>
                          </a:solidFill>
                          <a:latin typeface="Century Gothic"/>
                        </a:rPr>
                        <a:t>5850+</a:t>
                      </a:r>
                      <a:endParaRPr lang="en-IN" sz="3200" b="0" strike="noStrike" spc="-1">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4220D"/>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5448960" y="923760"/>
            <a:ext cx="5720760" cy="519840"/>
          </a:xfrm>
          <a:prstGeom prst="rect">
            <a:avLst/>
          </a:prstGeom>
          <a:noFill/>
          <a:ln>
            <a:noFill/>
          </a:ln>
        </p:spPr>
        <p:txBody>
          <a:bodyPr anchor="ctr">
            <a:noAutofit/>
          </a:bodyPr>
          <a:p>
            <a:pPr algn="r">
              <a:lnSpc>
                <a:spcPct val="90000"/>
              </a:lnSpc>
            </a:pPr>
            <a:r>
              <a:rPr lang="en-IN" sz="3200" b="0" strike="noStrike" cap="all" spc="-1">
                <a:solidFill>
                  <a:srgbClr val="000000"/>
                </a:solidFill>
                <a:latin typeface="Century Gothic"/>
              </a:rPr>
              <a:t>Literature survey</a:t>
            </a:r>
            <a:endParaRPr lang="en-US" sz="3200" b="0" strike="noStrike" spc="-1">
              <a:solidFill>
                <a:srgbClr val="000000"/>
              </a:solidFill>
              <a:latin typeface="Century Gothic"/>
            </a:endParaRPr>
          </a:p>
        </p:txBody>
      </p:sp>
      <p:sp>
        <p:nvSpPr>
          <p:cNvPr id="103" name="CustomShape 2"/>
          <p:cNvSpPr/>
          <p:nvPr/>
        </p:nvSpPr>
        <p:spPr>
          <a:xfrm>
            <a:off x="1348920" y="1443960"/>
            <a:ext cx="313164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spAutoFit/>
          </a:bodyPr>
          <a:p>
            <a:pPr>
              <a:lnSpc>
                <a:spcPct val="100000"/>
              </a:lnSpc>
            </a:pPr>
            <a:r>
              <a:rPr lang="en-IN" sz="1800" b="1" u="sng" strike="noStrike" spc="-1">
                <a:solidFill>
                  <a:srgbClr val="000000"/>
                </a:solidFill>
                <a:uFillTx/>
                <a:latin typeface="Century Gothic"/>
              </a:rPr>
              <a:t>Mathmatical modelling</a:t>
            </a:r>
            <a:endParaRPr lang="en-IN" sz="1800" b="0" strike="noStrike" spc="-1">
              <a:latin typeface="Arial" panose="020B0604020202020204"/>
            </a:endParaRPr>
          </a:p>
        </p:txBody>
      </p:sp>
      <p:pic>
        <p:nvPicPr>
          <p:cNvPr id="104" name="Content Placeholder 7"/>
          <p:cNvPicPr/>
          <p:nvPr/>
        </p:nvPicPr>
        <p:blipFill>
          <a:blip r:embed="rId1"/>
          <a:stretch>
            <a:fillRect/>
          </a:stretch>
        </p:blipFill>
        <p:spPr>
          <a:xfrm>
            <a:off x="1998360" y="1979280"/>
            <a:ext cx="7761240" cy="45763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5448960" y="923760"/>
            <a:ext cx="5720760" cy="519840"/>
          </a:xfrm>
          <a:prstGeom prst="rect">
            <a:avLst/>
          </a:prstGeom>
          <a:noFill/>
          <a:ln>
            <a:noFill/>
          </a:ln>
        </p:spPr>
        <p:txBody>
          <a:bodyPr anchor="ctr">
            <a:noAutofit/>
          </a:bodyPr>
          <a:p>
            <a:pPr algn="r">
              <a:lnSpc>
                <a:spcPct val="90000"/>
              </a:lnSpc>
            </a:pPr>
            <a:r>
              <a:rPr lang="en-IN" sz="3200" b="0" strike="noStrike" cap="all" spc="-1">
                <a:solidFill>
                  <a:srgbClr val="000000"/>
                </a:solidFill>
                <a:latin typeface="Century Gothic"/>
              </a:rPr>
              <a:t>Literature survey</a:t>
            </a:r>
            <a:endParaRPr lang="en-US" sz="3200" b="0" strike="noStrike" spc="-1">
              <a:solidFill>
                <a:srgbClr val="000000"/>
              </a:solidFill>
              <a:latin typeface="Century Gothic"/>
            </a:endParaRPr>
          </a:p>
        </p:txBody>
      </p:sp>
      <p:pic>
        <p:nvPicPr>
          <p:cNvPr id="106" name="Content Placeholder 4"/>
          <p:cNvPicPr/>
          <p:nvPr/>
        </p:nvPicPr>
        <p:blipFill>
          <a:blip r:embed="rId1"/>
          <a:stretch>
            <a:fillRect/>
          </a:stretch>
        </p:blipFill>
        <p:spPr>
          <a:xfrm>
            <a:off x="1735560" y="2469600"/>
            <a:ext cx="8293680" cy="4182840"/>
          </a:xfrm>
          <a:prstGeom prst="rect">
            <a:avLst/>
          </a:prstGeom>
          <a:ln>
            <a:noFill/>
          </a:ln>
        </p:spPr>
      </p:pic>
      <p:sp>
        <p:nvSpPr>
          <p:cNvPr id="107" name="CustomShape 2"/>
          <p:cNvSpPr/>
          <p:nvPr/>
        </p:nvSpPr>
        <p:spPr>
          <a:xfrm>
            <a:off x="1427400" y="1780560"/>
            <a:ext cx="328716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spAutoFit/>
          </a:bodyPr>
          <a:p>
            <a:pPr>
              <a:lnSpc>
                <a:spcPct val="100000"/>
              </a:lnSpc>
            </a:pPr>
            <a:r>
              <a:rPr lang="en-IN" sz="1800" b="1" u="sng" strike="noStrike" spc="-1">
                <a:solidFill>
                  <a:srgbClr val="000000"/>
                </a:solidFill>
                <a:uFillTx/>
                <a:latin typeface="Century Gothic"/>
              </a:rPr>
              <a:t>Mathematical modelling</a:t>
            </a:r>
            <a:endParaRPr lang="en-IN"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5192</Words>
  <Application>WPS Presentation</Application>
  <PresentationFormat/>
  <Paragraphs>196</Paragraphs>
  <Slides>32</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32</vt:i4>
      </vt:variant>
    </vt:vector>
  </HeadingPairs>
  <TitlesOfParts>
    <vt:vector size="49" baseType="lpstr">
      <vt:lpstr>Arial</vt:lpstr>
      <vt:lpstr>SimSun</vt:lpstr>
      <vt:lpstr>Wingdings</vt:lpstr>
      <vt:lpstr>Century Gothic</vt:lpstr>
      <vt:lpstr>Arial</vt:lpstr>
      <vt:lpstr>Times New Roman</vt:lpstr>
      <vt:lpstr>Symbol</vt:lpstr>
      <vt:lpstr>Microsoft YaHei</vt:lpstr>
      <vt:lpstr>Droid Sans Fallback</vt:lpstr>
      <vt:lpstr>Arial Unicode MS</vt:lpstr>
      <vt:lpstr>Calibri</vt:lpstr>
      <vt:lpstr>Trebuchet MS</vt:lpstr>
      <vt:lpstr>OpenSymbol</vt:lpstr>
      <vt:lpstr>Gubbi</vt:lpstr>
      <vt:lpstr>DejaVu Sans</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CIRCUIT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Finding the center of mass of the robot</vt:lpstr>
      <vt:lpstr>PowerPoint 演示文稿</vt:lpstr>
      <vt:lpstr>MATLAB SIMULINK Model</vt:lpstr>
      <vt:lpstr>MATLAB SIMULINK Model</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dc:creator>jaison joshi</dc:creator>
  <cp:lastModifiedBy>jaison</cp:lastModifiedBy>
  <cp:revision>19</cp:revision>
  <dcterms:created xsi:type="dcterms:W3CDTF">2022-09-29T10:58:32Z</dcterms:created>
  <dcterms:modified xsi:type="dcterms:W3CDTF">2022-09-29T10:58:32Z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1</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29</vt:i4>
  </property>
  <property fmtid="{D5CDD505-2E9C-101B-9397-08002B2CF9AE}" pid="12" name="ICV">
    <vt:lpwstr/>
  </property>
  <property fmtid="{D5CDD505-2E9C-101B-9397-08002B2CF9AE}" pid="13" name="KSOProductBuildVer">
    <vt:lpwstr>1033-11.1.0.11664</vt:lpwstr>
  </property>
</Properties>
</file>